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5" r:id="rId6"/>
    <p:sldId id="260" r:id="rId7"/>
    <p:sldId id="266" r:id="rId8"/>
    <p:sldId id="261" r:id="rId9"/>
    <p:sldId id="264" r:id="rId10"/>
    <p:sldId id="262" r:id="rId11"/>
    <p:sldId id="263"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1" r:id="rId36"/>
    <p:sldId id="290" r:id="rId37"/>
    <p:sldId id="292" r:id="rId38"/>
    <p:sldId id="293" r:id="rId39"/>
    <p:sldId id="294" r:id="rId40"/>
    <p:sldId id="295" r:id="rId41"/>
    <p:sldId id="296" r:id="rId42"/>
    <p:sldId id="351" r:id="rId43"/>
    <p:sldId id="297" r:id="rId44"/>
    <p:sldId id="299" r:id="rId45"/>
    <p:sldId id="298"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 id="340" r:id="rId87"/>
    <p:sldId id="341" r:id="rId88"/>
    <p:sldId id="342" r:id="rId89"/>
    <p:sldId id="343" r:id="rId90"/>
    <p:sldId id="344" r:id="rId91"/>
    <p:sldId id="345" r:id="rId92"/>
    <p:sldId id="346" r:id="rId93"/>
    <p:sldId id="347" r:id="rId94"/>
    <p:sldId id="348" r:id="rId95"/>
    <p:sldId id="350" r:id="rId96"/>
    <p:sldId id="349" r:id="rId9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68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slide" Target="slides/slide9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FD2143D1-BA80-425D-A0F3-03B9DD3E5C07}" type="datetimeFigureOut">
              <a:rPr lang="en-US" smtClean="0"/>
              <a:pPr/>
              <a:t>3/27/2012</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835FB97C-A7E6-4E09-8FD0-5BC8B3E7E042}"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D2143D1-BA80-425D-A0F3-03B9DD3E5C07}" type="datetimeFigureOut">
              <a:rPr lang="en-US" smtClean="0"/>
              <a:pPr/>
              <a:t>3/27/2012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5FB97C-A7E6-4E09-8FD0-5BC8B3E7E04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D2143D1-BA80-425D-A0F3-03B9DD3E5C07}" type="datetimeFigureOut">
              <a:rPr lang="en-US" smtClean="0"/>
              <a:pPr/>
              <a:t>3/27/2012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5FB97C-A7E6-4E09-8FD0-5BC8B3E7E04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D2143D1-BA80-425D-A0F3-03B9DD3E5C07}" type="datetimeFigureOut">
              <a:rPr lang="en-US" smtClean="0"/>
              <a:pPr/>
              <a:t>3/27/2012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5FB97C-A7E6-4E09-8FD0-5BC8B3E7E04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FD2143D1-BA80-425D-A0F3-03B9DD3E5C07}" type="datetimeFigureOut">
              <a:rPr lang="en-US" smtClean="0"/>
              <a:pPr/>
              <a:t>3/27/2012</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835FB97C-A7E6-4E09-8FD0-5BC8B3E7E042}"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D2143D1-BA80-425D-A0F3-03B9DD3E5C07}" type="datetimeFigureOut">
              <a:rPr lang="en-US" smtClean="0"/>
              <a:pPr/>
              <a:t>3/27/2012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835FB97C-A7E6-4E09-8FD0-5BC8B3E7E042}"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D2143D1-BA80-425D-A0F3-03B9DD3E5C07}" type="datetimeFigureOut">
              <a:rPr lang="en-US" smtClean="0"/>
              <a:pPr/>
              <a:t>3/27/2012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835FB97C-A7E6-4E09-8FD0-5BC8B3E7E04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D2143D1-BA80-425D-A0F3-03B9DD3E5C07}" type="datetimeFigureOut">
              <a:rPr lang="en-US" smtClean="0"/>
              <a:pPr/>
              <a:t>3/27/2012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35FB97C-A7E6-4E09-8FD0-5BC8B3E7E042}"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D2143D1-BA80-425D-A0F3-03B9DD3E5C07}" type="datetimeFigureOut">
              <a:rPr lang="en-US" smtClean="0"/>
              <a:pPr/>
              <a:t>3/27/2012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35FB97C-A7E6-4E09-8FD0-5BC8B3E7E04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FD2143D1-BA80-425D-A0F3-03B9DD3E5C07}" type="datetimeFigureOut">
              <a:rPr lang="en-US" smtClean="0"/>
              <a:pPr/>
              <a:t>3/27/2012</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835FB97C-A7E6-4E09-8FD0-5BC8B3E7E042}"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FD2143D1-BA80-425D-A0F3-03B9DD3E5C07}" type="datetimeFigureOut">
              <a:rPr lang="en-US" smtClean="0"/>
              <a:pPr/>
              <a:t>3/27/2012</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835FB97C-A7E6-4E09-8FD0-5BC8B3E7E042}"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FD2143D1-BA80-425D-A0F3-03B9DD3E5C07}" type="datetimeFigureOut">
              <a:rPr lang="en-US" smtClean="0"/>
              <a:pPr/>
              <a:t>3/27/2012</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835FB97C-A7E6-4E09-8FD0-5BC8B3E7E042}"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hyperlink" Target="http://www.youtube.com/watch?v=SQ0fGS01Pdg"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youtube.com/watch?v=MkTw3_PmKtc&amp;feature=related" TargetMode="External"/><Relationship Id="rId2" Type="http://schemas.openxmlformats.org/officeDocument/2006/relationships/hyperlink" Target="http://www.youtube.com/watch?v=LsKDGM5KTBY"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youtube.com/watch?v=I36cglDOtJg" TargetMode="Externa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hyperlink" Target="http://video.pbs.org/video/1405744809/" TargetMode="Externa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hyperlink" Target="http://www.biblegateway.com/passage/?search=Matthew+5:9&amp;version=NIV" TargetMode="Externa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hyperlink" Target="http://www.biblegateway.com/passage/?search=Isaiah+9:7&amp;version=NIV"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Second World War</a:t>
            </a:r>
            <a:endParaRPr lang="en-US" dirty="0"/>
          </a:p>
        </p:txBody>
      </p:sp>
      <p:sp>
        <p:nvSpPr>
          <p:cNvPr id="3" name="Subtitle 2"/>
          <p:cNvSpPr>
            <a:spLocks noGrp="1"/>
          </p:cNvSpPr>
          <p:nvPr>
            <p:ph type="subTitle" idx="1"/>
          </p:nvPr>
        </p:nvSpPr>
        <p:spPr/>
        <p:txBody>
          <a:bodyPr/>
          <a:lstStyle/>
          <a:p>
            <a:r>
              <a:rPr lang="en-US" dirty="0" smtClean="0"/>
              <a:t>Chapter 22</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German Rearmament in Europe</a:t>
            </a:r>
            <a:endParaRPr lang="en-US" dirty="0"/>
          </a:p>
        </p:txBody>
      </p:sp>
      <p:sp>
        <p:nvSpPr>
          <p:cNvPr id="3" name="Content Placeholder 2"/>
          <p:cNvSpPr>
            <a:spLocks noGrp="1"/>
          </p:cNvSpPr>
          <p:nvPr>
            <p:ph idx="1"/>
          </p:nvPr>
        </p:nvSpPr>
        <p:spPr/>
        <p:txBody>
          <a:bodyPr/>
          <a:lstStyle/>
          <a:p>
            <a:r>
              <a:rPr lang="en-US" dirty="0" smtClean="0"/>
              <a:t>Hitler has established the Third Reich.</a:t>
            </a:r>
          </a:p>
          <a:p>
            <a:r>
              <a:rPr lang="en-US" dirty="0" smtClean="0"/>
              <a:t>Sought </a:t>
            </a:r>
            <a:r>
              <a:rPr lang="en-US" i="1" dirty="0" smtClean="0"/>
              <a:t>lebensraum</a:t>
            </a:r>
            <a:r>
              <a:rPr lang="en-US" dirty="0" smtClean="0"/>
              <a:t> – “living space” for the Aryan nation.</a:t>
            </a:r>
          </a:p>
          <a:p>
            <a:r>
              <a:rPr lang="en-US" dirty="0" smtClean="0"/>
              <a:t>Rebuild German military; establish draft</a:t>
            </a:r>
          </a:p>
          <a:p>
            <a:r>
              <a:rPr lang="en-US" dirty="0" smtClean="0"/>
              <a:t>Seize &amp; fortify the Rhineland.</a:t>
            </a:r>
          </a:p>
          <a:p>
            <a:r>
              <a:rPr lang="en-US" dirty="0" smtClean="0"/>
              <a:t>France was upset but did nothing to intervene.</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7315200" cy="356064"/>
          </a:xfrm>
        </p:spPr>
        <p:txBody>
          <a:bodyPr>
            <a:normAutofit fontScale="90000"/>
          </a:bodyPr>
          <a:lstStyle/>
          <a:p>
            <a:endParaRPr lang="en-US" dirty="0"/>
          </a:p>
        </p:txBody>
      </p:sp>
      <p:pic>
        <p:nvPicPr>
          <p:cNvPr id="4" name="Content Placeholder 3" descr="rhineland.gif"/>
          <p:cNvPicPr>
            <a:picLocks noGrp="1" noChangeAspect="1"/>
          </p:cNvPicPr>
          <p:nvPr>
            <p:ph idx="1"/>
          </p:nvPr>
        </p:nvPicPr>
        <p:blipFill>
          <a:blip r:embed="rId2" cstate="print"/>
          <a:stretch>
            <a:fillRect/>
          </a:stretch>
        </p:blipFill>
        <p:spPr>
          <a:xfrm>
            <a:off x="1600200" y="838200"/>
            <a:ext cx="6167934" cy="5309394"/>
          </a:xfrm>
        </p:spPr>
      </p:pic>
      <p:sp>
        <p:nvSpPr>
          <p:cNvPr id="5" name="TextBox 4"/>
          <p:cNvSpPr txBox="1"/>
          <p:nvPr/>
        </p:nvSpPr>
        <p:spPr>
          <a:xfrm>
            <a:off x="1066800" y="6477000"/>
            <a:ext cx="2528128" cy="369332"/>
          </a:xfrm>
          <a:prstGeom prst="rect">
            <a:avLst/>
          </a:prstGeom>
          <a:noFill/>
        </p:spPr>
        <p:txBody>
          <a:bodyPr wrap="none" rtlCol="0">
            <a:spAutoFit/>
          </a:bodyPr>
          <a:lstStyle/>
          <a:p>
            <a:r>
              <a:rPr lang="en-US" dirty="0" smtClean="0"/>
              <a:t>Photo: www.bbc.co.uk</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Tension</a:t>
            </a:r>
            <a:endParaRPr lang="en-US" dirty="0"/>
          </a:p>
        </p:txBody>
      </p:sp>
      <p:sp>
        <p:nvSpPr>
          <p:cNvPr id="3" name="Text Placeholder 2"/>
          <p:cNvSpPr>
            <a:spLocks noGrp="1"/>
          </p:cNvSpPr>
          <p:nvPr>
            <p:ph type="body" idx="1"/>
          </p:nvPr>
        </p:nvSpPr>
        <p:spPr/>
        <p:txBody>
          <a:bodyPr/>
          <a:lstStyle/>
          <a:p>
            <a:r>
              <a:rPr lang="en-US" dirty="0" smtClean="0"/>
              <a:t>Hitler Challenges European Security</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AXIS POWERS</a:t>
            </a:r>
            <a:endParaRPr lang="en-US" dirty="0"/>
          </a:p>
        </p:txBody>
      </p:sp>
      <p:sp>
        <p:nvSpPr>
          <p:cNvPr id="7" name="Content Placeholder 6"/>
          <p:cNvSpPr>
            <a:spLocks noGrp="1"/>
          </p:cNvSpPr>
          <p:nvPr>
            <p:ph sz="half" idx="1"/>
          </p:nvPr>
        </p:nvSpPr>
        <p:spPr/>
        <p:txBody>
          <a:bodyPr/>
          <a:lstStyle/>
          <a:p>
            <a:r>
              <a:rPr lang="en-US" dirty="0" smtClean="0"/>
              <a:t>Rome-Berlin Axis 1936</a:t>
            </a:r>
          </a:p>
          <a:p>
            <a:r>
              <a:rPr lang="en-US" dirty="0" smtClean="0"/>
              <a:t>Line not a partition but an axis around which all European states can revolve.</a:t>
            </a:r>
          </a:p>
          <a:p>
            <a:r>
              <a:rPr lang="en-US" dirty="0" smtClean="0"/>
              <a:t>Anti-</a:t>
            </a:r>
            <a:r>
              <a:rPr lang="en-US" dirty="0" err="1" smtClean="0"/>
              <a:t>Comintern</a:t>
            </a:r>
            <a:r>
              <a:rPr lang="en-US" dirty="0" smtClean="0"/>
              <a:t> Pact (Germany &amp; Japan)</a:t>
            </a:r>
          </a:p>
          <a:p>
            <a:r>
              <a:rPr lang="en-US" dirty="0" smtClean="0"/>
              <a:t>Axis Powers</a:t>
            </a:r>
            <a:endParaRPr lang="en-US" dirty="0"/>
          </a:p>
        </p:txBody>
      </p:sp>
      <p:sp>
        <p:nvSpPr>
          <p:cNvPr id="8" name="Content Placeholder 7"/>
          <p:cNvSpPr>
            <a:spLocks noGrp="1"/>
          </p:cNvSpPr>
          <p:nvPr>
            <p:ph sz="half" idx="2"/>
          </p:nvPr>
        </p:nvSpPr>
        <p:spPr/>
        <p:txBody>
          <a:bodyPr/>
          <a:lstStyle/>
          <a:p>
            <a:r>
              <a:rPr lang="en-US" dirty="0" smtClean="0"/>
              <a:t>GERMANY</a:t>
            </a:r>
          </a:p>
          <a:p>
            <a:r>
              <a:rPr lang="en-US" dirty="0" smtClean="0"/>
              <a:t>ITALY</a:t>
            </a:r>
          </a:p>
          <a:p>
            <a:r>
              <a:rPr lang="en-US" dirty="0" smtClean="0"/>
              <a:t>JAPAN</a:t>
            </a:r>
            <a:endParaRPr lang="en-US" dirty="0"/>
          </a:p>
        </p:txBody>
      </p:sp>
      <p:pic>
        <p:nvPicPr>
          <p:cNvPr id="9" name="Picture 8" descr="rome-berlin_axis.jpg"/>
          <p:cNvPicPr>
            <a:picLocks noChangeAspect="1"/>
          </p:cNvPicPr>
          <p:nvPr/>
        </p:nvPicPr>
        <p:blipFill>
          <a:blip r:embed="rId2" cstate="print"/>
          <a:stretch>
            <a:fillRect/>
          </a:stretch>
        </p:blipFill>
        <p:spPr>
          <a:xfrm>
            <a:off x="5257800" y="3047999"/>
            <a:ext cx="2667000" cy="3573899"/>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Spanish Civil War</a:t>
            </a:r>
            <a:endParaRPr lang="en-US" dirty="0"/>
          </a:p>
        </p:txBody>
      </p:sp>
      <p:pic>
        <p:nvPicPr>
          <p:cNvPr id="5" name="Content Placeholder 4" descr="Picasso Guernica Spanish Civil War.jpg"/>
          <p:cNvPicPr>
            <a:picLocks noGrp="1" noChangeAspect="1"/>
          </p:cNvPicPr>
          <p:nvPr>
            <p:ph sz="half" idx="1"/>
          </p:nvPr>
        </p:nvPicPr>
        <p:blipFill>
          <a:blip r:embed="rId2" cstate="print"/>
          <a:stretch>
            <a:fillRect/>
          </a:stretch>
        </p:blipFill>
        <p:spPr>
          <a:xfrm>
            <a:off x="533400" y="1524000"/>
            <a:ext cx="3810000" cy="3514725"/>
          </a:xfrm>
        </p:spPr>
      </p:pic>
      <p:sp>
        <p:nvSpPr>
          <p:cNvPr id="4" name="Content Placeholder 3"/>
          <p:cNvSpPr>
            <a:spLocks noGrp="1"/>
          </p:cNvSpPr>
          <p:nvPr>
            <p:ph sz="half" idx="2"/>
          </p:nvPr>
        </p:nvSpPr>
        <p:spPr/>
        <p:txBody>
          <a:bodyPr/>
          <a:lstStyle/>
          <a:p>
            <a:r>
              <a:rPr lang="en-US" dirty="0" smtClean="0"/>
              <a:t>Fascist Francisco Franco revolted against Spain’s republican government. (1936)</a:t>
            </a:r>
          </a:p>
          <a:p>
            <a:r>
              <a:rPr lang="en-US" dirty="0" smtClean="0"/>
              <a:t>Supported by Germany &amp; Italy</a:t>
            </a:r>
          </a:p>
          <a:p>
            <a:r>
              <a:rPr lang="en-US" dirty="0" smtClean="0"/>
              <a:t>Tried out new weapons and tactics.</a:t>
            </a:r>
            <a:endParaRPr lang="en-US" dirty="0"/>
          </a:p>
        </p:txBody>
      </p:sp>
      <p:sp>
        <p:nvSpPr>
          <p:cNvPr id="6" name="TextBox 5"/>
          <p:cNvSpPr txBox="1"/>
          <p:nvPr/>
        </p:nvSpPr>
        <p:spPr>
          <a:xfrm>
            <a:off x="609601" y="5562600"/>
            <a:ext cx="3581400" cy="646331"/>
          </a:xfrm>
          <a:prstGeom prst="rect">
            <a:avLst/>
          </a:prstGeom>
          <a:noFill/>
        </p:spPr>
        <p:txBody>
          <a:bodyPr wrap="square" rtlCol="0">
            <a:spAutoFit/>
          </a:bodyPr>
          <a:lstStyle/>
          <a:p>
            <a:r>
              <a:rPr lang="en-US" i="1" dirty="0" smtClean="0"/>
              <a:t>Guernica</a:t>
            </a:r>
            <a:r>
              <a:rPr lang="en-US" dirty="0" smtClean="0"/>
              <a:t>, Picasso’s depiction of the Spanish Civil War</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Hitler takes Austria - </a:t>
            </a:r>
            <a:r>
              <a:rPr lang="en-US" dirty="0" err="1" smtClean="0"/>
              <a:t>Anschluss</a:t>
            </a:r>
            <a:endParaRPr lang="en-US" dirty="0"/>
          </a:p>
        </p:txBody>
      </p:sp>
      <p:sp>
        <p:nvSpPr>
          <p:cNvPr id="3" name="Content Placeholder 2"/>
          <p:cNvSpPr>
            <a:spLocks noGrp="1"/>
          </p:cNvSpPr>
          <p:nvPr>
            <p:ph sz="half" idx="1"/>
          </p:nvPr>
        </p:nvSpPr>
        <p:spPr/>
        <p:txBody>
          <a:bodyPr>
            <a:normAutofit lnSpcReduction="10000"/>
          </a:bodyPr>
          <a:lstStyle/>
          <a:p>
            <a:r>
              <a:rPr lang="en-US" dirty="0" err="1" smtClean="0"/>
              <a:t>Anschluss</a:t>
            </a:r>
            <a:r>
              <a:rPr lang="en-US" dirty="0" smtClean="0"/>
              <a:t> is forbidden by the Treaty of Versailles.</a:t>
            </a:r>
          </a:p>
          <a:p>
            <a:r>
              <a:rPr lang="en-US" dirty="0" smtClean="0"/>
              <a:t>1938 Hitler demands a Nazi chancellor for Austria &amp; gets one.</a:t>
            </a:r>
          </a:p>
          <a:p>
            <a:r>
              <a:rPr lang="en-US" dirty="0" smtClean="0"/>
              <a:t>New chancellor “requests” Hitler to send German troops to “reestablish order.”</a:t>
            </a:r>
            <a:endParaRPr lang="en-US" dirty="0"/>
          </a:p>
        </p:txBody>
      </p:sp>
      <p:pic>
        <p:nvPicPr>
          <p:cNvPr id="5" name="Content Placeholder 4" descr="Germany Austria map.jpg"/>
          <p:cNvPicPr>
            <a:picLocks noGrp="1" noChangeAspect="1"/>
          </p:cNvPicPr>
          <p:nvPr>
            <p:ph sz="half" idx="2"/>
          </p:nvPr>
        </p:nvPicPr>
        <p:blipFill>
          <a:blip r:embed="rId2" cstate="print"/>
          <a:stretch>
            <a:fillRect/>
          </a:stretch>
        </p:blipFill>
        <p:spPr>
          <a:xfrm>
            <a:off x="5029200" y="1828800"/>
            <a:ext cx="3319279" cy="4108018"/>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Appeasement - Czechoslovakia</a:t>
            </a:r>
            <a:endParaRPr lang="en-US" dirty="0"/>
          </a:p>
        </p:txBody>
      </p:sp>
      <p:sp>
        <p:nvSpPr>
          <p:cNvPr id="3" name="Content Placeholder 2"/>
          <p:cNvSpPr>
            <a:spLocks noGrp="1"/>
          </p:cNvSpPr>
          <p:nvPr>
            <p:ph sz="half" idx="1"/>
          </p:nvPr>
        </p:nvSpPr>
        <p:spPr/>
        <p:txBody>
          <a:bodyPr/>
          <a:lstStyle/>
          <a:p>
            <a:r>
              <a:rPr lang="en-US" dirty="0" smtClean="0"/>
              <a:t>Sudetenland with many German speakers, some of whom had fled Nazi aggression.</a:t>
            </a:r>
          </a:p>
          <a:p>
            <a:r>
              <a:rPr lang="en-US" dirty="0" smtClean="0"/>
              <a:t>Hitler demanded it.</a:t>
            </a:r>
          </a:p>
          <a:p>
            <a:r>
              <a:rPr lang="en-US" dirty="0" smtClean="0"/>
              <a:t>Neville Chamberlain, PM of Britain tries to resolve.</a:t>
            </a:r>
            <a:endParaRPr lang="en-US" dirty="0"/>
          </a:p>
        </p:txBody>
      </p:sp>
      <p:pic>
        <p:nvPicPr>
          <p:cNvPr id="5" name="Content Placeholder 4" descr="rhineland.gif"/>
          <p:cNvPicPr>
            <a:picLocks noGrp="1" noChangeAspect="1"/>
          </p:cNvPicPr>
          <p:nvPr>
            <p:ph sz="half" idx="2"/>
          </p:nvPr>
        </p:nvPicPr>
        <p:blipFill>
          <a:blip r:embed="rId2" cstate="print"/>
          <a:stretch>
            <a:fillRect/>
          </a:stretch>
        </p:blipFill>
        <p:spPr>
          <a:xfrm>
            <a:off x="4648200" y="2170993"/>
            <a:ext cx="4038600" cy="3476451"/>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Appeasement - Czechoslovakia</a:t>
            </a:r>
            <a:endParaRPr lang="en-US" dirty="0"/>
          </a:p>
        </p:txBody>
      </p:sp>
      <p:sp>
        <p:nvSpPr>
          <p:cNvPr id="3" name="Content Placeholder 2"/>
          <p:cNvSpPr>
            <a:spLocks noGrp="1"/>
          </p:cNvSpPr>
          <p:nvPr>
            <p:ph sz="half" idx="1"/>
          </p:nvPr>
        </p:nvSpPr>
        <p:spPr/>
        <p:txBody>
          <a:bodyPr>
            <a:normAutofit fontScale="92500" lnSpcReduction="10000"/>
          </a:bodyPr>
          <a:lstStyle/>
          <a:p>
            <a:r>
              <a:rPr lang="en-US" dirty="0" smtClean="0"/>
              <a:t>Hitler promises not to make further territorial claims.</a:t>
            </a:r>
          </a:p>
          <a:p>
            <a:r>
              <a:rPr lang="en-US" b="1" dirty="0" smtClean="0">
                <a:solidFill>
                  <a:srgbClr val="FFC000"/>
                </a:solidFill>
              </a:rPr>
              <a:t>Munich Conference</a:t>
            </a:r>
            <a:r>
              <a:rPr lang="en-US" dirty="0" smtClean="0"/>
              <a:t>, September 1938</a:t>
            </a:r>
          </a:p>
          <a:p>
            <a:r>
              <a:rPr lang="en-US" dirty="0" smtClean="0"/>
              <a:t>Chamberlain and the French PM Daladier give the Sudetenland to Hitler. </a:t>
            </a:r>
          </a:p>
          <a:p>
            <a:r>
              <a:rPr lang="en-US" dirty="0" smtClean="0"/>
              <a:t>Note: Czechoslovakia had no representation at the conference.</a:t>
            </a:r>
            <a:endParaRPr lang="en-US" dirty="0"/>
          </a:p>
        </p:txBody>
      </p:sp>
      <p:pic>
        <p:nvPicPr>
          <p:cNvPr id="5" name="Content Placeholder 4" descr="chamberlain and hitler munich.gif"/>
          <p:cNvPicPr>
            <a:picLocks noGrp="1" noChangeAspect="1"/>
          </p:cNvPicPr>
          <p:nvPr>
            <p:ph sz="half" idx="2"/>
          </p:nvPr>
        </p:nvPicPr>
        <p:blipFill>
          <a:blip r:embed="rId2" cstate="print"/>
          <a:stretch>
            <a:fillRect/>
          </a:stretch>
        </p:blipFill>
        <p:spPr>
          <a:xfrm>
            <a:off x="5181600" y="1600200"/>
            <a:ext cx="3089838" cy="3975894"/>
          </a:xfrm>
        </p:spPr>
      </p:pic>
      <p:sp>
        <p:nvSpPr>
          <p:cNvPr id="6" name="TextBox 5"/>
          <p:cNvSpPr txBox="1"/>
          <p:nvPr/>
        </p:nvSpPr>
        <p:spPr>
          <a:xfrm>
            <a:off x="4876800" y="5943600"/>
            <a:ext cx="4136261" cy="369332"/>
          </a:xfrm>
          <a:prstGeom prst="rect">
            <a:avLst/>
          </a:prstGeom>
          <a:noFill/>
        </p:spPr>
        <p:txBody>
          <a:bodyPr wrap="none" rtlCol="0">
            <a:spAutoFit/>
          </a:bodyPr>
          <a:lstStyle/>
          <a:p>
            <a:r>
              <a:rPr lang="en-US" dirty="0" smtClean="0"/>
              <a:t>Chamberlain &amp; Hitler @ Munich 1938</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normAutofit fontScale="92500"/>
          </a:bodyPr>
          <a:lstStyle/>
          <a:p>
            <a:r>
              <a:rPr lang="en-US" b="1" dirty="0" smtClean="0"/>
              <a:t>Chamberlain</a:t>
            </a:r>
            <a:r>
              <a:rPr lang="en-US" dirty="0" smtClean="0"/>
              <a:t> justified appeasement, claiming victory because they had avoided war.</a:t>
            </a:r>
          </a:p>
          <a:p>
            <a:r>
              <a:rPr lang="en-US" b="1" dirty="0" smtClean="0"/>
              <a:t>Winston Churchill </a:t>
            </a:r>
            <a:r>
              <a:rPr lang="en-US" dirty="0" smtClean="0"/>
              <a:t>said it was a total defeat and would lead to European subjugation by the Nazis.</a:t>
            </a:r>
            <a:endParaRPr lang="en-US" dirty="0"/>
          </a:p>
        </p:txBody>
      </p:sp>
      <p:pic>
        <p:nvPicPr>
          <p:cNvPr id="5" name="Content Placeholder 4" descr="churchill-photo.jpg"/>
          <p:cNvPicPr>
            <a:picLocks noGrp="1" noChangeAspect="1"/>
          </p:cNvPicPr>
          <p:nvPr>
            <p:ph sz="half" idx="2"/>
          </p:nvPr>
        </p:nvPicPr>
        <p:blipFill>
          <a:blip r:embed="rId2" cstate="print"/>
          <a:stretch>
            <a:fillRect/>
          </a:stretch>
        </p:blipFill>
        <p:spPr>
          <a:xfrm>
            <a:off x="4953000" y="1600200"/>
            <a:ext cx="3333750" cy="3571875"/>
          </a:xfrm>
        </p:spPr>
      </p:pic>
      <p:sp>
        <p:nvSpPr>
          <p:cNvPr id="6" name="TextBox 5"/>
          <p:cNvSpPr txBox="1"/>
          <p:nvPr/>
        </p:nvSpPr>
        <p:spPr>
          <a:xfrm>
            <a:off x="5638800" y="5638800"/>
            <a:ext cx="2094228" cy="369332"/>
          </a:xfrm>
          <a:prstGeom prst="rect">
            <a:avLst/>
          </a:prstGeom>
          <a:noFill/>
        </p:spPr>
        <p:txBody>
          <a:bodyPr wrap="none" rtlCol="0">
            <a:spAutoFit/>
          </a:bodyPr>
          <a:lstStyle/>
          <a:p>
            <a:r>
              <a:rPr lang="en-US" dirty="0" smtClean="0"/>
              <a:t>Winston Churchill</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to Poland</a:t>
            </a:r>
            <a:endParaRPr lang="en-US" dirty="0"/>
          </a:p>
        </p:txBody>
      </p:sp>
      <p:pic>
        <p:nvPicPr>
          <p:cNvPr id="5" name="Content Placeholder 4" descr="map polish corridor.jpg"/>
          <p:cNvPicPr>
            <a:picLocks noGrp="1" noChangeAspect="1"/>
          </p:cNvPicPr>
          <p:nvPr>
            <p:ph sz="half" idx="1"/>
          </p:nvPr>
        </p:nvPicPr>
        <p:blipFill>
          <a:blip r:embed="rId2" cstate="print"/>
          <a:stretch>
            <a:fillRect/>
          </a:stretch>
        </p:blipFill>
        <p:spPr>
          <a:xfrm>
            <a:off x="600428" y="1676400"/>
            <a:ext cx="3860800" cy="4343400"/>
          </a:xfrm>
        </p:spPr>
      </p:pic>
      <p:sp>
        <p:nvSpPr>
          <p:cNvPr id="4" name="Content Placeholder 3"/>
          <p:cNvSpPr>
            <a:spLocks noGrp="1"/>
          </p:cNvSpPr>
          <p:nvPr>
            <p:ph sz="half" idx="2"/>
          </p:nvPr>
        </p:nvSpPr>
        <p:spPr/>
        <p:txBody>
          <a:bodyPr>
            <a:normAutofit lnSpcReduction="10000"/>
          </a:bodyPr>
          <a:lstStyle/>
          <a:p>
            <a:r>
              <a:rPr lang="en-US" dirty="0" smtClean="0"/>
              <a:t>A week after Munich, Hitler demanded the “Polish Corridor.”</a:t>
            </a:r>
          </a:p>
          <a:p>
            <a:r>
              <a:rPr lang="en-US" dirty="0" smtClean="0"/>
              <a:t>British and French resist and agree to defend Poland. They also get Russia to agree.</a:t>
            </a:r>
          </a:p>
          <a:p>
            <a:r>
              <a:rPr lang="en-US" dirty="0" smtClean="0"/>
              <a:t>Hitler expected them to give in since they had before.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Tension</a:t>
            </a:r>
            <a:endParaRPr lang="en-US" dirty="0"/>
          </a:p>
        </p:txBody>
      </p:sp>
      <p:sp>
        <p:nvSpPr>
          <p:cNvPr id="3" name="Text Placeholder 2"/>
          <p:cNvSpPr>
            <a:spLocks noGrp="1"/>
          </p:cNvSpPr>
          <p:nvPr>
            <p:ph type="body" idx="1"/>
          </p:nvPr>
        </p:nvSpPr>
        <p:spPr/>
        <p:txBody>
          <a:bodyPr/>
          <a:lstStyle/>
          <a:p>
            <a:r>
              <a:rPr lang="en-US" dirty="0" smtClean="0"/>
              <a:t>Dictators Defy the League of Nations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Conflict</a:t>
            </a:r>
            <a:endParaRPr lang="en-US" dirty="0"/>
          </a:p>
        </p:txBody>
      </p:sp>
      <p:sp>
        <p:nvSpPr>
          <p:cNvPr id="3" name="Text Placeholder 2"/>
          <p:cNvSpPr>
            <a:spLocks noGrp="1"/>
          </p:cNvSpPr>
          <p:nvPr>
            <p:ph type="body" idx="1"/>
          </p:nvPr>
        </p:nvSpPr>
        <p:spPr/>
        <p:txBody>
          <a:bodyPr/>
          <a:lstStyle/>
          <a:p>
            <a:r>
              <a:rPr lang="en-US" dirty="0" smtClean="0"/>
              <a:t>Axis Successes</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September 1, 1939</a:t>
            </a:r>
            <a:endParaRPr lang="en-US" dirty="0"/>
          </a:p>
        </p:txBody>
      </p:sp>
      <p:sp>
        <p:nvSpPr>
          <p:cNvPr id="3" name="Content Placeholder 2"/>
          <p:cNvSpPr>
            <a:spLocks noGrp="1"/>
          </p:cNvSpPr>
          <p:nvPr>
            <p:ph idx="1"/>
          </p:nvPr>
        </p:nvSpPr>
        <p:spPr/>
        <p:txBody>
          <a:bodyPr/>
          <a:lstStyle/>
          <a:p>
            <a:r>
              <a:rPr lang="en-US" dirty="0" smtClean="0"/>
              <a:t>WWII begins with the German invasion of Poland.</a:t>
            </a:r>
          </a:p>
          <a:p>
            <a:r>
              <a:rPr lang="en-US" dirty="0" smtClean="0"/>
              <a:t>Britain &amp; France declare war on Germany.</a:t>
            </a:r>
          </a:p>
          <a:p>
            <a:r>
              <a:rPr lang="en-US" dirty="0" smtClean="0"/>
              <a:t>Hitler took Poland in less than 4 weeks.</a:t>
            </a:r>
          </a:p>
          <a:p>
            <a:r>
              <a:rPr lang="en-US" dirty="0" smtClean="0"/>
              <a:t>How?</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Conquest of Poland</a:t>
            </a:r>
            <a:endParaRPr lang="en-US" dirty="0"/>
          </a:p>
        </p:txBody>
      </p:sp>
      <p:sp>
        <p:nvSpPr>
          <p:cNvPr id="3" name="Content Placeholder 2"/>
          <p:cNvSpPr>
            <a:spLocks noGrp="1"/>
          </p:cNvSpPr>
          <p:nvPr>
            <p:ph sz="half" idx="1"/>
          </p:nvPr>
        </p:nvSpPr>
        <p:spPr/>
        <p:txBody>
          <a:bodyPr/>
          <a:lstStyle/>
          <a:p>
            <a:r>
              <a:rPr lang="en-US" b="1" i="1" dirty="0" smtClean="0"/>
              <a:t>Panzers</a:t>
            </a:r>
            <a:r>
              <a:rPr lang="en-US" dirty="0" smtClean="0"/>
              <a:t> – tank divisions</a:t>
            </a:r>
          </a:p>
          <a:p>
            <a:r>
              <a:rPr lang="en-US" b="1" i="1" dirty="0" err="1" smtClean="0"/>
              <a:t>Wehrmacht</a:t>
            </a:r>
            <a:r>
              <a:rPr lang="en-US" dirty="0" smtClean="0"/>
              <a:t> – German Army</a:t>
            </a:r>
          </a:p>
          <a:p>
            <a:r>
              <a:rPr lang="en-US" b="1" i="1" dirty="0" smtClean="0"/>
              <a:t>Blitzkrieg</a:t>
            </a:r>
            <a:r>
              <a:rPr lang="en-US" dirty="0" smtClean="0"/>
              <a:t> – lightning warfare, fast and decisive strikes</a:t>
            </a:r>
          </a:p>
          <a:p>
            <a:r>
              <a:rPr lang="en-US" b="1" i="1" dirty="0" smtClean="0"/>
              <a:t>Luftwaffe</a:t>
            </a:r>
            <a:r>
              <a:rPr lang="en-US" dirty="0" smtClean="0"/>
              <a:t> – German air force</a:t>
            </a:r>
          </a:p>
        </p:txBody>
      </p:sp>
      <p:pic>
        <p:nvPicPr>
          <p:cNvPr id="5" name="Content Placeholder 4" descr="wwii_panzer-hummel_400.jpg"/>
          <p:cNvPicPr>
            <a:picLocks noGrp="1" noChangeAspect="1"/>
          </p:cNvPicPr>
          <p:nvPr>
            <p:ph sz="half" idx="2"/>
          </p:nvPr>
        </p:nvPicPr>
        <p:blipFill>
          <a:blip r:embed="rId2" cstate="print"/>
          <a:stretch>
            <a:fillRect/>
          </a:stretch>
        </p:blipFill>
        <p:spPr>
          <a:xfrm>
            <a:off x="4648200" y="2556288"/>
            <a:ext cx="4038600" cy="2705862"/>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uftwaffe plane.jpg"/>
          <p:cNvPicPr>
            <a:picLocks noChangeAspect="1"/>
          </p:cNvPicPr>
          <p:nvPr/>
        </p:nvPicPr>
        <p:blipFill>
          <a:blip r:embed="rId2" cstate="print"/>
          <a:stretch>
            <a:fillRect/>
          </a:stretch>
        </p:blipFill>
        <p:spPr>
          <a:xfrm>
            <a:off x="304800" y="685800"/>
            <a:ext cx="8495731" cy="5444655"/>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itzkrieg-in-russia.jpg"/>
          <p:cNvPicPr>
            <a:picLocks noChangeAspect="1"/>
          </p:cNvPicPr>
          <p:nvPr/>
        </p:nvPicPr>
        <p:blipFill>
          <a:blip r:embed="rId2" cstate="print"/>
          <a:stretch>
            <a:fillRect/>
          </a:stretch>
        </p:blipFill>
        <p:spPr>
          <a:xfrm>
            <a:off x="762000" y="381000"/>
            <a:ext cx="4203700" cy="2387600"/>
          </a:xfrm>
          <a:prstGeom prst="rect">
            <a:avLst/>
          </a:prstGeom>
        </p:spPr>
      </p:pic>
      <p:pic>
        <p:nvPicPr>
          <p:cNvPr id="3" name="Picture 2" descr="German_invasion blitzkrieg.jpg"/>
          <p:cNvPicPr>
            <a:picLocks noChangeAspect="1"/>
          </p:cNvPicPr>
          <p:nvPr/>
        </p:nvPicPr>
        <p:blipFill>
          <a:blip r:embed="rId3" cstate="print"/>
          <a:stretch>
            <a:fillRect/>
          </a:stretch>
        </p:blipFill>
        <p:spPr>
          <a:xfrm>
            <a:off x="4114800" y="1981200"/>
            <a:ext cx="4648200" cy="3305175"/>
          </a:xfrm>
          <a:prstGeom prst="rect">
            <a:avLst/>
          </a:prstGeom>
        </p:spPr>
      </p:pic>
      <p:pic>
        <p:nvPicPr>
          <p:cNvPr id="4" name="Picture 3" descr="blitzkrieg-1.jpg"/>
          <p:cNvPicPr>
            <a:picLocks noChangeAspect="1"/>
          </p:cNvPicPr>
          <p:nvPr/>
        </p:nvPicPr>
        <p:blipFill>
          <a:blip r:embed="rId4" cstate="print"/>
          <a:stretch>
            <a:fillRect/>
          </a:stretch>
        </p:blipFill>
        <p:spPr>
          <a:xfrm>
            <a:off x="228600" y="3200400"/>
            <a:ext cx="4762500" cy="323850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Phony War</a:t>
            </a:r>
            <a:endParaRPr lang="en-US" dirty="0"/>
          </a:p>
        </p:txBody>
      </p:sp>
      <p:sp>
        <p:nvSpPr>
          <p:cNvPr id="3" name="Content Placeholder 2"/>
          <p:cNvSpPr>
            <a:spLocks noGrp="1"/>
          </p:cNvSpPr>
          <p:nvPr>
            <p:ph idx="1"/>
          </p:nvPr>
        </p:nvSpPr>
        <p:spPr/>
        <p:txBody>
          <a:bodyPr/>
          <a:lstStyle/>
          <a:p>
            <a:r>
              <a:rPr lang="en-US" dirty="0" smtClean="0"/>
              <a:t>After the takeover of Poland, a lull or “</a:t>
            </a:r>
            <a:r>
              <a:rPr lang="en-US" dirty="0" err="1" smtClean="0"/>
              <a:t>sitzkrieg</a:t>
            </a:r>
            <a:r>
              <a:rPr lang="en-US" dirty="0" smtClean="0"/>
              <a:t>” (sitting war) occurred in which neither side launched an offensive.</a:t>
            </a:r>
          </a:p>
          <a:p>
            <a:r>
              <a:rPr lang="en-US" dirty="0" smtClean="0"/>
              <a:t>April 1940 Germany attacked Denmark and Norway to prevent England and France from using them as bases.</a:t>
            </a:r>
          </a:p>
          <a:p>
            <a:r>
              <a:rPr lang="en-US" dirty="0" smtClean="0"/>
              <a:t>The “Fifth Column” or traitors helped the Nazis take Denmark &amp; Norway.</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7239000" cy="356064"/>
          </a:xfrm>
        </p:spPr>
        <p:txBody>
          <a:bodyPr>
            <a:normAutofit fontScale="90000"/>
          </a:bodyPr>
          <a:lstStyle/>
          <a:p>
            <a:endParaRPr lang="en-US" dirty="0"/>
          </a:p>
        </p:txBody>
      </p:sp>
      <p:pic>
        <p:nvPicPr>
          <p:cNvPr id="4" name="Content Placeholder 3" descr="German invasion Denmark and Norway.gif"/>
          <p:cNvPicPr>
            <a:picLocks noGrp="1" noChangeAspect="1"/>
          </p:cNvPicPr>
          <p:nvPr>
            <p:ph idx="1"/>
          </p:nvPr>
        </p:nvPicPr>
        <p:blipFill>
          <a:blip r:embed="rId2" cstate="print"/>
          <a:stretch>
            <a:fillRect/>
          </a:stretch>
        </p:blipFill>
        <p:spPr>
          <a:xfrm>
            <a:off x="762000" y="914400"/>
            <a:ext cx="7843762" cy="5147469"/>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Fall of France</a:t>
            </a:r>
            <a:endParaRPr lang="en-US" dirty="0"/>
          </a:p>
        </p:txBody>
      </p:sp>
      <p:sp>
        <p:nvSpPr>
          <p:cNvPr id="3" name="Content Placeholder 2"/>
          <p:cNvSpPr>
            <a:spLocks noGrp="1"/>
          </p:cNvSpPr>
          <p:nvPr>
            <p:ph idx="1"/>
          </p:nvPr>
        </p:nvSpPr>
        <p:spPr/>
        <p:txBody>
          <a:bodyPr/>
          <a:lstStyle/>
          <a:p>
            <a:r>
              <a:rPr lang="en-US" dirty="0" smtClean="0"/>
              <a:t>Maginot Line</a:t>
            </a:r>
          </a:p>
          <a:p>
            <a:r>
              <a:rPr lang="en-US" dirty="0" smtClean="0"/>
              <a:t>Germans simply trek through the Ardennes Forest using blitzkrieg. (map page 577)</a:t>
            </a:r>
          </a:p>
          <a:p>
            <a:r>
              <a:rPr lang="en-US" dirty="0" smtClean="0"/>
              <a:t>Allies are pushed back to Dunkirk.</a:t>
            </a:r>
          </a:p>
          <a:p>
            <a:r>
              <a:rPr lang="en-US" dirty="0" smtClean="0"/>
              <a:t>Miracle at Dunkirk (page 578)</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Dunkirk Evacuation</a:t>
            </a:r>
            <a:endParaRPr lang="en-US" dirty="0"/>
          </a:p>
        </p:txBody>
      </p:sp>
      <p:pic>
        <p:nvPicPr>
          <p:cNvPr id="5" name="Content Placeholder 4" descr="dunkirk 1.jpg"/>
          <p:cNvPicPr>
            <a:picLocks noGrp="1" noChangeAspect="1"/>
          </p:cNvPicPr>
          <p:nvPr>
            <p:ph sz="half" idx="1"/>
          </p:nvPr>
        </p:nvPicPr>
        <p:blipFill>
          <a:blip r:embed="rId2" cstate="print"/>
          <a:stretch>
            <a:fillRect/>
          </a:stretch>
        </p:blipFill>
        <p:spPr>
          <a:xfrm>
            <a:off x="959556" y="1646238"/>
            <a:ext cx="3033887" cy="4525962"/>
          </a:xfrm>
        </p:spPr>
      </p:pic>
      <p:pic>
        <p:nvPicPr>
          <p:cNvPr id="6" name="Content Placeholder 5" descr="evacuation_dunkirk.jpg"/>
          <p:cNvPicPr>
            <a:picLocks noGrp="1" noChangeAspect="1"/>
          </p:cNvPicPr>
          <p:nvPr>
            <p:ph sz="half" idx="2"/>
          </p:nvPr>
        </p:nvPicPr>
        <p:blipFill>
          <a:blip r:embed="rId3" cstate="print"/>
          <a:stretch>
            <a:fillRect/>
          </a:stretch>
        </p:blipFill>
        <p:spPr>
          <a:xfrm>
            <a:off x="4648200" y="1970050"/>
            <a:ext cx="4038600" cy="3878338"/>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France</a:t>
            </a:r>
            <a:endParaRPr lang="en-US" dirty="0"/>
          </a:p>
        </p:txBody>
      </p:sp>
      <p:sp>
        <p:nvSpPr>
          <p:cNvPr id="3" name="Content Placeholder 2"/>
          <p:cNvSpPr>
            <a:spLocks noGrp="1"/>
          </p:cNvSpPr>
          <p:nvPr>
            <p:ph sz="half" idx="1"/>
          </p:nvPr>
        </p:nvSpPr>
        <p:spPr/>
        <p:txBody>
          <a:bodyPr>
            <a:normAutofit fontScale="85000" lnSpcReduction="10000"/>
          </a:bodyPr>
          <a:lstStyle/>
          <a:p>
            <a:r>
              <a:rPr lang="en-US" dirty="0" smtClean="0"/>
              <a:t>Many French flee to Britain in the Dunkirk evacuation.</a:t>
            </a:r>
          </a:p>
          <a:p>
            <a:r>
              <a:rPr lang="en-US" dirty="0" smtClean="0"/>
              <a:t>French government under Field Marshal Henri Petain surrenders on June 22, 1940.</a:t>
            </a:r>
          </a:p>
          <a:p>
            <a:r>
              <a:rPr lang="en-US" dirty="0" smtClean="0"/>
              <a:t>Most of France is occupied by Nazis</a:t>
            </a:r>
          </a:p>
          <a:p>
            <a:r>
              <a:rPr lang="en-US" dirty="0" smtClean="0"/>
              <a:t>Southern France is governed by Petain for the Germans at Vichy. (Vichy France)</a:t>
            </a:r>
            <a:endParaRPr lang="en-US" dirty="0"/>
          </a:p>
        </p:txBody>
      </p:sp>
      <p:pic>
        <p:nvPicPr>
          <p:cNvPr id="5" name="Content Placeholder 4" descr="map vichy france.png"/>
          <p:cNvPicPr>
            <a:picLocks noGrp="1" noChangeAspect="1"/>
          </p:cNvPicPr>
          <p:nvPr>
            <p:ph sz="half" idx="2"/>
          </p:nvPr>
        </p:nvPicPr>
        <p:blipFill>
          <a:blip r:embed="rId2" cstate="print"/>
          <a:stretch>
            <a:fillRect/>
          </a:stretch>
        </p:blipFill>
        <p:spPr>
          <a:xfrm>
            <a:off x="4648200" y="1992162"/>
            <a:ext cx="4038600" cy="3834114"/>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Japan expands in Asia.</a:t>
            </a:r>
            <a:endParaRPr lang="en-US" dirty="0"/>
          </a:p>
        </p:txBody>
      </p:sp>
      <p:sp>
        <p:nvSpPr>
          <p:cNvPr id="3" name="Content Placeholder 2"/>
          <p:cNvSpPr>
            <a:spLocks noGrp="1"/>
          </p:cNvSpPr>
          <p:nvPr>
            <p:ph idx="1"/>
          </p:nvPr>
        </p:nvSpPr>
        <p:spPr/>
        <p:txBody>
          <a:bodyPr/>
          <a:lstStyle/>
          <a:p>
            <a:r>
              <a:rPr lang="en-US" dirty="0" smtClean="0"/>
              <a:t>Meiji Period – modernization &amp; westernization</a:t>
            </a:r>
          </a:p>
          <a:p>
            <a:r>
              <a:rPr lang="en-US" dirty="0" smtClean="0"/>
              <a:t>Spread of militarism after WWI</a:t>
            </a:r>
          </a:p>
          <a:p>
            <a:r>
              <a:rPr lang="en-US" dirty="0" smtClean="0"/>
              <a:t>Wanted to dominate the Asian “Sphere of Influence”</a:t>
            </a:r>
          </a:p>
          <a:p>
            <a:r>
              <a:rPr lang="en-US" dirty="0" smtClean="0"/>
              <a:t>Imperialist expansion</a:t>
            </a:r>
          </a:p>
          <a:p>
            <a:r>
              <a:rPr lang="en-US" dirty="0" smtClean="0"/>
              <a:t>Hideki </a:t>
            </a:r>
            <a:r>
              <a:rPr lang="en-US" dirty="0" err="1" smtClean="0"/>
              <a:t>Tojo</a:t>
            </a:r>
            <a:r>
              <a:rPr lang="en-US" dirty="0" smtClean="0"/>
              <a:t> – military-style dictator</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North Africa</a:t>
            </a:r>
            <a:endParaRPr lang="en-US" dirty="0"/>
          </a:p>
        </p:txBody>
      </p:sp>
      <p:pic>
        <p:nvPicPr>
          <p:cNvPr id="5" name="Content Placeholder 4" descr="ErwinRommel.jpg"/>
          <p:cNvPicPr>
            <a:picLocks noGrp="1" noChangeAspect="1"/>
          </p:cNvPicPr>
          <p:nvPr>
            <p:ph sz="half" idx="1"/>
          </p:nvPr>
        </p:nvPicPr>
        <p:blipFill>
          <a:blip r:embed="rId2" cstate="print"/>
          <a:stretch>
            <a:fillRect/>
          </a:stretch>
        </p:blipFill>
        <p:spPr>
          <a:xfrm>
            <a:off x="1143001" y="1600200"/>
            <a:ext cx="3166054" cy="3989228"/>
          </a:xfrm>
        </p:spPr>
      </p:pic>
      <p:sp>
        <p:nvSpPr>
          <p:cNvPr id="4" name="Content Placeholder 3"/>
          <p:cNvSpPr>
            <a:spLocks noGrp="1"/>
          </p:cNvSpPr>
          <p:nvPr>
            <p:ph sz="half" idx="2"/>
          </p:nvPr>
        </p:nvSpPr>
        <p:spPr/>
        <p:txBody>
          <a:bodyPr/>
          <a:lstStyle/>
          <a:p>
            <a:r>
              <a:rPr lang="en-US" dirty="0" smtClean="0"/>
              <a:t>Mussolini invades Egypt and is repelled.</a:t>
            </a:r>
          </a:p>
          <a:p>
            <a:r>
              <a:rPr lang="en-US" dirty="0" smtClean="0"/>
              <a:t>Hitler sends in help: Field Marshall Erwin Rommel, the </a:t>
            </a:r>
            <a:r>
              <a:rPr lang="en-US" i="1" dirty="0" smtClean="0"/>
              <a:t>Desert Fox.</a:t>
            </a:r>
            <a:endParaRPr lang="en-US" dirty="0" smtClean="0"/>
          </a:p>
          <a:p>
            <a:r>
              <a:rPr lang="en-US" dirty="0" smtClean="0"/>
              <a:t>Lacks supplies but almost conquers Alexandria, Egypt.</a:t>
            </a:r>
            <a:endParaRPr lang="en-US" dirty="0"/>
          </a:p>
        </p:txBody>
      </p:sp>
      <p:sp>
        <p:nvSpPr>
          <p:cNvPr id="6" name="TextBox 5"/>
          <p:cNvSpPr txBox="1"/>
          <p:nvPr/>
        </p:nvSpPr>
        <p:spPr>
          <a:xfrm>
            <a:off x="1295400" y="5943600"/>
            <a:ext cx="1734770" cy="369332"/>
          </a:xfrm>
          <a:prstGeom prst="rect">
            <a:avLst/>
          </a:prstGeom>
          <a:noFill/>
        </p:spPr>
        <p:txBody>
          <a:bodyPr wrap="none" rtlCol="0">
            <a:spAutoFit/>
          </a:bodyPr>
          <a:lstStyle/>
          <a:p>
            <a:r>
              <a:rPr lang="en-US" dirty="0" smtClean="0"/>
              <a:t>Erwin Rommel</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Axis Blunders</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of Britain</a:t>
            </a:r>
            <a:endParaRPr lang="en-US" dirty="0"/>
          </a:p>
        </p:txBody>
      </p:sp>
      <p:sp>
        <p:nvSpPr>
          <p:cNvPr id="3" name="Content Placeholder 2"/>
          <p:cNvSpPr>
            <a:spLocks noGrp="1"/>
          </p:cNvSpPr>
          <p:nvPr>
            <p:ph idx="1"/>
          </p:nvPr>
        </p:nvSpPr>
        <p:spPr/>
        <p:txBody>
          <a:bodyPr/>
          <a:lstStyle/>
          <a:p>
            <a:r>
              <a:rPr lang="en-US" dirty="0" smtClean="0"/>
              <a:t>Day bombing</a:t>
            </a:r>
          </a:p>
          <a:p>
            <a:r>
              <a:rPr lang="en-US" dirty="0" smtClean="0"/>
              <a:t>Night bombing</a:t>
            </a:r>
          </a:p>
          <a:p>
            <a:r>
              <a:rPr lang="en-US" dirty="0" smtClean="0"/>
              <a:t>Total warfare – targeting civilians in cities</a:t>
            </a:r>
          </a:p>
          <a:p>
            <a:r>
              <a:rPr lang="en-US" dirty="0" smtClean="0"/>
              <a:t>Narnia clip</a:t>
            </a:r>
          </a:p>
          <a:p>
            <a:pPr>
              <a:buNone/>
            </a:pPr>
            <a:r>
              <a:rPr lang="en-US" dirty="0" smtClean="0">
                <a:hlinkClick r:id="rId2"/>
              </a:rPr>
              <a:t>http://www.youtube.com/watch?v=SQ0fGS01Pdg</a:t>
            </a:r>
            <a:endParaRPr lang="en-US"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of Britain</a:t>
            </a:r>
            <a:endParaRPr lang="en-US" dirty="0"/>
          </a:p>
        </p:txBody>
      </p:sp>
      <p:sp>
        <p:nvSpPr>
          <p:cNvPr id="3" name="Content Placeholder 2"/>
          <p:cNvSpPr>
            <a:spLocks noGrp="1"/>
          </p:cNvSpPr>
          <p:nvPr>
            <p:ph idx="1"/>
          </p:nvPr>
        </p:nvSpPr>
        <p:spPr/>
        <p:txBody>
          <a:bodyPr/>
          <a:lstStyle/>
          <a:p>
            <a:r>
              <a:rPr lang="en-US" dirty="0" smtClean="0">
                <a:hlinkClick r:id="rId2"/>
              </a:rPr>
              <a:t>http://www.youtube.com/watch?v=LsKDGM5KTBY</a:t>
            </a:r>
            <a:r>
              <a:rPr lang="en-US" dirty="0" smtClean="0"/>
              <a:t> Our Finest Hour – Churchill</a:t>
            </a:r>
          </a:p>
          <a:p>
            <a:r>
              <a:rPr lang="en-US" dirty="0" smtClean="0">
                <a:hlinkClick r:id="rId3"/>
              </a:rPr>
              <a:t>http://www.youtube.com/watch?v=MkTw3_PmKtc&amp;feature=related</a:t>
            </a:r>
            <a:r>
              <a:rPr lang="en-US" dirty="0" smtClean="0"/>
              <a:t> Fight them on the Beaches… - Churchill</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“Neutrality”</a:t>
            </a:r>
            <a:endParaRPr lang="en-US" dirty="0"/>
          </a:p>
        </p:txBody>
      </p:sp>
      <p:sp>
        <p:nvSpPr>
          <p:cNvPr id="3" name="Content Placeholder 2"/>
          <p:cNvSpPr>
            <a:spLocks noGrp="1"/>
          </p:cNvSpPr>
          <p:nvPr>
            <p:ph sz="half" idx="1"/>
          </p:nvPr>
        </p:nvSpPr>
        <p:spPr/>
        <p:txBody>
          <a:bodyPr/>
          <a:lstStyle/>
          <a:p>
            <a:r>
              <a:rPr lang="en-US" dirty="0" smtClean="0"/>
              <a:t>Gave Britain 50 WWI destroyers</a:t>
            </a:r>
          </a:p>
          <a:p>
            <a:r>
              <a:rPr lang="en-US" dirty="0" smtClean="0"/>
              <a:t>Lend-Lease Act 1941</a:t>
            </a:r>
          </a:p>
          <a:p>
            <a:r>
              <a:rPr lang="en-US" dirty="0" smtClean="0"/>
              <a:t>Atlantic Charter (see text page 581)</a:t>
            </a:r>
            <a:endParaRPr lang="en-US" dirty="0"/>
          </a:p>
        </p:txBody>
      </p:sp>
      <p:pic>
        <p:nvPicPr>
          <p:cNvPr id="5" name="Content Placeholder 4" descr="Lend Lease Shipment.jpg"/>
          <p:cNvPicPr>
            <a:picLocks noGrp="1" noChangeAspect="1"/>
          </p:cNvPicPr>
          <p:nvPr>
            <p:ph sz="half" idx="2"/>
          </p:nvPr>
        </p:nvPicPr>
        <p:blipFill>
          <a:blip r:embed="rId2" cstate="print"/>
          <a:stretch>
            <a:fillRect/>
          </a:stretch>
        </p:blipFill>
        <p:spPr>
          <a:xfrm>
            <a:off x="4648200" y="2253146"/>
            <a:ext cx="4038600" cy="3312145"/>
          </a:xfr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Axis Blunders</a:t>
            </a:r>
            <a:endParaRPr lang="en-US" dirty="0"/>
          </a:p>
        </p:txBody>
      </p:sp>
      <p:sp>
        <p:nvSpPr>
          <p:cNvPr id="6" name="Content Placeholder 5"/>
          <p:cNvSpPr>
            <a:spLocks noGrp="1"/>
          </p:cNvSpPr>
          <p:nvPr>
            <p:ph idx="1"/>
          </p:nvPr>
        </p:nvSpPr>
        <p:spPr/>
        <p:txBody>
          <a:bodyPr>
            <a:normAutofit lnSpcReduction="10000"/>
          </a:bodyPr>
          <a:lstStyle/>
          <a:p>
            <a:r>
              <a:rPr lang="en-US" dirty="0" smtClean="0"/>
              <a:t>Germany could not manage to defeat the British navy or gain control of the French navy, whose ships had been scuttled or captured by the British so they Germans couldn’t get them.</a:t>
            </a:r>
          </a:p>
          <a:p>
            <a:r>
              <a:rPr lang="en-US" dirty="0" smtClean="0"/>
              <a:t>An invasion of a well-defended island would be difficult without a strong navy. </a:t>
            </a:r>
          </a:p>
          <a:p>
            <a:r>
              <a:rPr lang="en-US" dirty="0" smtClean="0"/>
              <a:t>Ultimately, Hitler chose not to invade Britain after he had bombed it because he turned his attention to Russia.</a:t>
            </a:r>
          </a:p>
          <a:p>
            <a:endParaRPr lang="en-US" dirty="0" smtClean="0"/>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Axis Blunders</a:t>
            </a:r>
            <a:endParaRPr lang="en-US" dirty="0"/>
          </a:p>
        </p:txBody>
      </p:sp>
      <p:sp>
        <p:nvSpPr>
          <p:cNvPr id="3" name="Text Placeholder 2"/>
          <p:cNvSpPr>
            <a:spLocks noGrp="1"/>
          </p:cNvSpPr>
          <p:nvPr>
            <p:ph type="body" idx="1"/>
          </p:nvPr>
        </p:nvSpPr>
        <p:spPr/>
        <p:txBody>
          <a:bodyPr/>
          <a:lstStyle/>
          <a:p>
            <a:r>
              <a:rPr lang="en-US" dirty="0" smtClean="0"/>
              <a:t>Invasion of Russia</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Germany &amp; Russia</a:t>
            </a:r>
            <a:endParaRPr lang="en-US" dirty="0"/>
          </a:p>
        </p:txBody>
      </p:sp>
      <p:sp>
        <p:nvSpPr>
          <p:cNvPr id="3" name="Content Placeholder 2"/>
          <p:cNvSpPr>
            <a:spLocks noGrp="1"/>
          </p:cNvSpPr>
          <p:nvPr>
            <p:ph idx="1"/>
          </p:nvPr>
        </p:nvSpPr>
        <p:spPr/>
        <p:txBody>
          <a:bodyPr/>
          <a:lstStyle/>
          <a:p>
            <a:r>
              <a:rPr lang="en-US" dirty="0" smtClean="0"/>
              <a:t>German-Soviet Non-Aggression Pact 1939. </a:t>
            </a:r>
          </a:p>
          <a:p>
            <a:r>
              <a:rPr lang="en-US" dirty="0" smtClean="0"/>
              <a:t>Germany invaded one part of Poland and Russia invaded the other.</a:t>
            </a:r>
          </a:p>
          <a:p>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 Barbarossa</a:t>
            </a:r>
            <a:endParaRPr lang="en-US" dirty="0"/>
          </a:p>
        </p:txBody>
      </p:sp>
      <p:sp>
        <p:nvSpPr>
          <p:cNvPr id="3" name="Content Placeholder 2"/>
          <p:cNvSpPr>
            <a:spLocks noGrp="1"/>
          </p:cNvSpPr>
          <p:nvPr>
            <p:ph idx="1"/>
          </p:nvPr>
        </p:nvSpPr>
        <p:spPr/>
        <p:txBody>
          <a:bodyPr/>
          <a:lstStyle/>
          <a:p>
            <a:r>
              <a:rPr lang="en-US" dirty="0" smtClean="0"/>
              <a:t>Germans betrayed the Russians.</a:t>
            </a:r>
          </a:p>
          <a:p>
            <a:r>
              <a:rPr lang="en-US" dirty="0" smtClean="0"/>
              <a:t>Spring 1941 invasion.</a:t>
            </a:r>
          </a:p>
          <a:p>
            <a:r>
              <a:rPr lang="en-US" dirty="0" smtClean="0"/>
              <a:t>Reasons:</a:t>
            </a:r>
          </a:p>
          <a:p>
            <a:pPr lvl="1"/>
            <a:r>
              <a:rPr lang="en-US" dirty="0" smtClean="0"/>
              <a:t>Lebensraum</a:t>
            </a:r>
          </a:p>
          <a:p>
            <a:pPr lvl="1"/>
            <a:r>
              <a:rPr lang="en-US" dirty="0" smtClean="0"/>
              <a:t>Oil</a:t>
            </a:r>
          </a:p>
          <a:p>
            <a:pPr lvl="1">
              <a:buNone/>
            </a:pPr>
            <a:endParaRPr lang="en-US" dirty="0"/>
          </a:p>
        </p:txBody>
      </p:sp>
      <p:pic>
        <p:nvPicPr>
          <p:cNvPr id="4" name="Picture 3" descr="operation-barbarossa-map.gif"/>
          <p:cNvPicPr>
            <a:picLocks noChangeAspect="1"/>
          </p:cNvPicPr>
          <p:nvPr/>
        </p:nvPicPr>
        <p:blipFill>
          <a:blip r:embed="rId2" cstate="print"/>
          <a:stretch>
            <a:fillRect/>
          </a:stretch>
        </p:blipFill>
        <p:spPr>
          <a:xfrm>
            <a:off x="3733800" y="3048000"/>
            <a:ext cx="4762500" cy="3571875"/>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 Barbarossa</a:t>
            </a:r>
            <a:endParaRPr lang="en-US" dirty="0"/>
          </a:p>
        </p:txBody>
      </p:sp>
      <p:sp>
        <p:nvSpPr>
          <p:cNvPr id="3" name="Content Placeholder 2"/>
          <p:cNvSpPr>
            <a:spLocks noGrp="1"/>
          </p:cNvSpPr>
          <p:nvPr>
            <p:ph idx="1"/>
          </p:nvPr>
        </p:nvSpPr>
        <p:spPr/>
        <p:txBody>
          <a:bodyPr/>
          <a:lstStyle/>
          <a:p>
            <a:r>
              <a:rPr lang="en-US" dirty="0" smtClean="0"/>
              <a:t>Nazis underestimated the Russians.</a:t>
            </a:r>
          </a:p>
          <a:p>
            <a:r>
              <a:rPr lang="en-US" dirty="0" smtClean="0"/>
              <a:t>Russian industry</a:t>
            </a:r>
          </a:p>
          <a:p>
            <a:r>
              <a:rPr lang="en-US" dirty="0" smtClean="0"/>
              <a:t>Length of time it would take</a:t>
            </a:r>
          </a:p>
          <a:p>
            <a:r>
              <a:rPr lang="en-US" dirty="0" smtClean="0"/>
              <a:t>Russian winter</a:t>
            </a:r>
          </a:p>
          <a:p>
            <a:r>
              <a:rPr lang="en-US" dirty="0" smtClean="0"/>
              <a:t>German army unprepared</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Weaknesses in China</a:t>
            </a:r>
            <a:endParaRPr lang="en-US" dirty="0"/>
          </a:p>
        </p:txBody>
      </p:sp>
      <p:sp>
        <p:nvSpPr>
          <p:cNvPr id="3" name="Content Placeholder 2"/>
          <p:cNvSpPr>
            <a:spLocks noGrp="1"/>
          </p:cNvSpPr>
          <p:nvPr>
            <p:ph idx="1"/>
          </p:nvPr>
        </p:nvSpPr>
        <p:spPr/>
        <p:txBody>
          <a:bodyPr/>
          <a:lstStyle/>
          <a:p>
            <a:r>
              <a:rPr lang="en-US" dirty="0" smtClean="0"/>
              <a:t>1911 overthrow of the Manchu Dynasty</a:t>
            </a:r>
          </a:p>
          <a:p>
            <a:r>
              <a:rPr lang="en-US" dirty="0" smtClean="0"/>
              <a:t>Chinese republic – Sun </a:t>
            </a:r>
            <a:r>
              <a:rPr lang="en-US" dirty="0" err="1" smtClean="0"/>
              <a:t>Yat-sen</a:t>
            </a:r>
            <a:r>
              <a:rPr lang="en-US" dirty="0" smtClean="0"/>
              <a:t>, organizer of the Kuomintang or Nationalist Party.</a:t>
            </a:r>
          </a:p>
          <a:p>
            <a:r>
              <a:rPr lang="en-US" dirty="0" smtClean="0"/>
              <a:t>Chiang Kai-shek leads after Sun </a:t>
            </a:r>
            <a:r>
              <a:rPr lang="en-US" dirty="0" err="1" smtClean="0"/>
              <a:t>Yat-sen</a:t>
            </a:r>
            <a:r>
              <a:rPr lang="en-US" dirty="0" smtClean="0"/>
              <a:t> dies.</a:t>
            </a:r>
          </a:p>
          <a:p>
            <a:r>
              <a:rPr lang="en-US" dirty="0" smtClean="0"/>
              <a:t>Civil war breaks out when communists under Mao Zedong challenge the Nationalist Republic.</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 Barbarossa</a:t>
            </a:r>
            <a:endParaRPr lang="en-US" dirty="0"/>
          </a:p>
        </p:txBody>
      </p:sp>
      <p:sp>
        <p:nvSpPr>
          <p:cNvPr id="3" name="Content Placeholder 2"/>
          <p:cNvSpPr>
            <a:spLocks noGrp="1"/>
          </p:cNvSpPr>
          <p:nvPr>
            <p:ph idx="1"/>
          </p:nvPr>
        </p:nvSpPr>
        <p:spPr/>
        <p:txBody>
          <a:bodyPr/>
          <a:lstStyle/>
          <a:p>
            <a:r>
              <a:rPr lang="en-US" dirty="0" smtClean="0"/>
              <a:t>Russians retreat before the Germans.</a:t>
            </a:r>
          </a:p>
          <a:p>
            <a:r>
              <a:rPr lang="en-US" dirty="0" smtClean="0"/>
              <a:t>Scorched earth tactics</a:t>
            </a:r>
          </a:p>
          <a:p>
            <a:r>
              <a:rPr lang="en-US" dirty="0" smtClean="0"/>
              <a:t>Russian casualties: 4-5 million by December</a:t>
            </a:r>
          </a:p>
          <a:p>
            <a:r>
              <a:rPr lang="en-US" dirty="0" smtClean="0"/>
              <a:t>Germans almost reached Moscow.</a:t>
            </a:r>
          </a:p>
          <a:p>
            <a:r>
              <a:rPr lang="en-US" dirty="0" smtClean="0"/>
              <a:t>Winter arrived first.</a:t>
            </a:r>
          </a:p>
          <a:p>
            <a:r>
              <a:rPr lang="en-US" dirty="0" smtClean="0"/>
              <a:t>-40 degrees </a:t>
            </a:r>
            <a:r>
              <a:rPr lang="en-US" dirty="0" err="1" smtClean="0"/>
              <a:t>fahrenheit</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 Barbarossa</a:t>
            </a:r>
            <a:endParaRPr lang="en-US" dirty="0"/>
          </a:p>
        </p:txBody>
      </p:sp>
      <p:sp>
        <p:nvSpPr>
          <p:cNvPr id="3" name="Content Placeholder 2"/>
          <p:cNvSpPr>
            <a:spLocks noGrp="1"/>
          </p:cNvSpPr>
          <p:nvPr>
            <p:ph idx="1"/>
          </p:nvPr>
        </p:nvSpPr>
        <p:spPr/>
        <p:txBody>
          <a:bodyPr/>
          <a:lstStyle/>
          <a:p>
            <a:r>
              <a:rPr lang="en-US" dirty="0" smtClean="0"/>
              <a:t>Stalingrad – Russians are heavily assaulted but refuse to surrender.</a:t>
            </a:r>
          </a:p>
          <a:p>
            <a:r>
              <a:rPr lang="en-US" dirty="0" smtClean="0"/>
              <a:t>Russians defeat the Germans after months of fierce fighting.</a:t>
            </a:r>
          </a:p>
          <a:p>
            <a:r>
              <a:rPr lang="en-US" dirty="0" smtClean="0"/>
              <a:t>Russians began receiving supplies from the other Allies through Iran, which helped them greatly.</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Pacific</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Pearl Harbor</a:t>
            </a:r>
            <a:endParaRPr lang="en-US" dirty="0"/>
          </a:p>
        </p:txBody>
      </p:sp>
      <p:sp>
        <p:nvSpPr>
          <p:cNvPr id="3" name="Content Placeholder 2"/>
          <p:cNvSpPr>
            <a:spLocks noGrp="1"/>
          </p:cNvSpPr>
          <p:nvPr>
            <p:ph idx="1"/>
          </p:nvPr>
        </p:nvSpPr>
        <p:spPr/>
        <p:txBody>
          <a:bodyPr/>
          <a:lstStyle/>
          <a:p>
            <a:r>
              <a:rPr lang="en-US" dirty="0" smtClean="0"/>
              <a:t>United States held the Philippines, Guam, Hawaii, and some other small Pacific islands.</a:t>
            </a:r>
          </a:p>
          <a:p>
            <a:r>
              <a:rPr lang="en-US" dirty="0" smtClean="0"/>
              <a:t>Japanese could not dominate Asia with the U.S. presence in the Pacific.</a:t>
            </a:r>
          </a:p>
          <a:p>
            <a:r>
              <a:rPr lang="en-US" dirty="0" smtClean="0"/>
              <a:t>Plan to cripple the U.S. fleet so Japan could gain dominance.</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Pearl Harbor</a:t>
            </a:r>
            <a:endParaRPr lang="en-US" dirty="0"/>
          </a:p>
        </p:txBody>
      </p:sp>
      <p:sp>
        <p:nvSpPr>
          <p:cNvPr id="3" name="Content Placeholder 2"/>
          <p:cNvSpPr>
            <a:spLocks noGrp="1"/>
          </p:cNvSpPr>
          <p:nvPr>
            <p:ph idx="1"/>
          </p:nvPr>
        </p:nvSpPr>
        <p:spPr/>
        <p:txBody>
          <a:bodyPr/>
          <a:lstStyle/>
          <a:p>
            <a:r>
              <a:rPr lang="en-US" dirty="0" smtClean="0"/>
              <a:t>Japanese were angry at U.S. interference with their plans in China.</a:t>
            </a:r>
          </a:p>
          <a:p>
            <a:r>
              <a:rPr lang="en-US" dirty="0" smtClean="0"/>
              <a:t>They were also offended by the embargo the U.S. had placed on Japan preventing the country from getting badly needed oil.  (Typically viewed as an act of war)</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Pearl Harbor</a:t>
            </a:r>
            <a:endParaRPr lang="en-US" dirty="0"/>
          </a:p>
        </p:txBody>
      </p:sp>
      <p:sp>
        <p:nvSpPr>
          <p:cNvPr id="3" name="Content Placeholder 2"/>
          <p:cNvSpPr>
            <a:spLocks noGrp="1"/>
          </p:cNvSpPr>
          <p:nvPr>
            <p:ph idx="1"/>
          </p:nvPr>
        </p:nvSpPr>
        <p:spPr/>
        <p:txBody>
          <a:bodyPr/>
          <a:lstStyle/>
          <a:p>
            <a:r>
              <a:rPr lang="en-US" dirty="0" smtClean="0"/>
              <a:t>December 7, 1941 surprise attack.</a:t>
            </a:r>
          </a:p>
          <a:p>
            <a:r>
              <a:rPr lang="en-US" dirty="0" smtClean="0"/>
              <a:t>Battleships damaged and destroyed.</a:t>
            </a:r>
          </a:p>
          <a:p>
            <a:r>
              <a:rPr lang="en-US" dirty="0" smtClean="0"/>
              <a:t>Airfields wrecked.</a:t>
            </a:r>
          </a:p>
          <a:p>
            <a:r>
              <a:rPr lang="en-US" dirty="0" smtClean="0"/>
              <a:t>Aircraft carriers are out to sea instead of in port.</a:t>
            </a:r>
            <a:endParaRPr lang="en-US" dirty="0"/>
          </a:p>
        </p:txBody>
      </p:sp>
      <p:pic>
        <p:nvPicPr>
          <p:cNvPr id="4" name="Picture 3" descr="pearl-harbor.jpg"/>
          <p:cNvPicPr>
            <a:picLocks noChangeAspect="1"/>
          </p:cNvPicPr>
          <p:nvPr/>
        </p:nvPicPr>
        <p:blipFill>
          <a:blip r:embed="rId2" cstate="print"/>
          <a:stretch>
            <a:fillRect/>
          </a:stretch>
        </p:blipFill>
        <p:spPr>
          <a:xfrm>
            <a:off x="4114800" y="3962400"/>
            <a:ext cx="3200400" cy="2560320"/>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Pearl Harbor</a:t>
            </a:r>
            <a:endParaRPr lang="en-US" dirty="0"/>
          </a:p>
        </p:txBody>
      </p:sp>
      <p:sp>
        <p:nvSpPr>
          <p:cNvPr id="3" name="Content Placeholder 2"/>
          <p:cNvSpPr>
            <a:spLocks noGrp="1"/>
          </p:cNvSpPr>
          <p:nvPr>
            <p:ph idx="1"/>
          </p:nvPr>
        </p:nvSpPr>
        <p:spPr/>
        <p:txBody>
          <a:bodyPr/>
          <a:lstStyle/>
          <a:p>
            <a:r>
              <a:rPr lang="en-US" dirty="0" smtClean="0"/>
              <a:t>Caused the American people to support U.S. entry into WWII.</a:t>
            </a:r>
          </a:p>
          <a:p>
            <a:r>
              <a:rPr lang="en-US" dirty="0" smtClean="0"/>
              <a:t>President Roosevelt makes his “date which will live in infamy” speech.</a:t>
            </a:r>
          </a:p>
          <a:p>
            <a:r>
              <a:rPr lang="en-US" dirty="0" smtClean="0"/>
              <a:t>Congress officially declares war on Japan.</a:t>
            </a:r>
          </a:p>
          <a:p>
            <a:r>
              <a:rPr lang="en-US" dirty="0" smtClean="0"/>
              <a:t>Germany &amp; Italy declare war on U.S. </a:t>
            </a:r>
          </a:p>
          <a:p>
            <a:r>
              <a:rPr lang="en-US" dirty="0" smtClean="0"/>
              <a:t>Japan had “awakened a sleeping giant.”</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Allied Advances</a:t>
            </a:r>
            <a:endParaRPr lang="en-US" dirty="0"/>
          </a:p>
        </p:txBody>
      </p:sp>
      <p:sp>
        <p:nvSpPr>
          <p:cNvPr id="5" name="Text Placeholder 4"/>
          <p:cNvSpPr>
            <a:spLocks noGrp="1"/>
          </p:cNvSpPr>
          <p:nvPr>
            <p:ph type="body" idx="1"/>
          </p:nvPr>
        </p:nvSpPr>
        <p:spPr/>
        <p:txBody>
          <a:bodyPr/>
          <a:lstStyle/>
          <a:p>
            <a:r>
              <a:rPr lang="en-US" dirty="0" smtClean="0"/>
              <a:t>North Africa to Italy</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dirty="0"/>
          </a:p>
        </p:txBody>
      </p:sp>
      <p:sp>
        <p:nvSpPr>
          <p:cNvPr id="5" name="Content Placeholder 4"/>
          <p:cNvSpPr>
            <a:spLocks noGrp="1"/>
          </p:cNvSpPr>
          <p:nvPr>
            <p:ph sz="half" idx="1"/>
          </p:nvPr>
        </p:nvSpPr>
        <p:spPr/>
        <p:txBody>
          <a:bodyPr>
            <a:normAutofit lnSpcReduction="10000"/>
          </a:bodyPr>
          <a:lstStyle/>
          <a:p>
            <a:r>
              <a:rPr lang="en-US" dirty="0" smtClean="0"/>
              <a:t>Monty (British General Bernard Montgomery) defeated the Nazis in North Africa in 1942.</a:t>
            </a:r>
          </a:p>
          <a:p>
            <a:r>
              <a:rPr lang="en-US" dirty="0" smtClean="0"/>
              <a:t>U.S. sent forces to Algeria to defeat the Nazis under the command of General Dwight D. Eisenhower.</a:t>
            </a:r>
            <a:endParaRPr lang="en-US" dirty="0"/>
          </a:p>
        </p:txBody>
      </p:sp>
      <p:pic>
        <p:nvPicPr>
          <p:cNvPr id="8" name="Content Placeholder 7" descr="eisenhower.jpg"/>
          <p:cNvPicPr>
            <a:picLocks noGrp="1" noChangeAspect="1"/>
          </p:cNvPicPr>
          <p:nvPr>
            <p:ph sz="half" idx="2"/>
          </p:nvPr>
        </p:nvPicPr>
        <p:blipFill>
          <a:blip r:embed="rId2" cstate="print"/>
          <a:stretch>
            <a:fillRect/>
          </a:stretch>
        </p:blipFill>
        <p:spPr>
          <a:xfrm>
            <a:off x="4859270" y="1646238"/>
            <a:ext cx="3616459" cy="4525962"/>
          </a:xfr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Invasion of Italy</a:t>
            </a:r>
            <a:endParaRPr lang="en-US" dirty="0"/>
          </a:p>
        </p:txBody>
      </p:sp>
      <p:sp>
        <p:nvSpPr>
          <p:cNvPr id="6" name="Content Placeholder 5"/>
          <p:cNvSpPr>
            <a:spLocks noGrp="1"/>
          </p:cNvSpPr>
          <p:nvPr>
            <p:ph idx="1"/>
          </p:nvPr>
        </p:nvSpPr>
        <p:spPr/>
        <p:txBody>
          <a:bodyPr/>
          <a:lstStyle/>
          <a:p>
            <a:r>
              <a:rPr lang="en-US" dirty="0" smtClean="0"/>
              <a:t>First invaded the island of Sicily under Eisenhower.</a:t>
            </a:r>
          </a:p>
          <a:p>
            <a:r>
              <a:rPr lang="en-US" dirty="0" smtClean="0"/>
              <a:t>Mussolini resigned.</a:t>
            </a:r>
          </a:p>
          <a:p>
            <a:r>
              <a:rPr lang="en-US" dirty="0" smtClean="0"/>
              <a:t>Allies land on mainland Europe in the Italian peninsula in Sept. 1943.</a:t>
            </a:r>
          </a:p>
          <a:p>
            <a:r>
              <a:rPr lang="en-US" dirty="0" smtClean="0"/>
              <a:t>Italy surrenders, but German troops keep fighting in Italy.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53536"/>
            <a:ext cx="7543800" cy="508464"/>
          </a:xfrm>
        </p:spPr>
        <p:txBody>
          <a:bodyPr>
            <a:normAutofit fontScale="90000"/>
          </a:bodyPr>
          <a:lstStyle/>
          <a:p>
            <a:endParaRPr lang="en-US" dirty="0"/>
          </a:p>
        </p:txBody>
      </p:sp>
      <p:pic>
        <p:nvPicPr>
          <p:cNvPr id="7" name="Content Placeholder 6" descr="chaing kai shek.jpg"/>
          <p:cNvPicPr>
            <a:picLocks noGrp="1" noChangeAspect="1"/>
          </p:cNvPicPr>
          <p:nvPr>
            <p:ph sz="half" idx="1"/>
          </p:nvPr>
        </p:nvPicPr>
        <p:blipFill>
          <a:blip r:embed="rId2" cstate="print"/>
          <a:stretch>
            <a:fillRect/>
          </a:stretch>
        </p:blipFill>
        <p:spPr>
          <a:xfrm>
            <a:off x="728782" y="1646238"/>
            <a:ext cx="3495435" cy="4525962"/>
          </a:xfrm>
        </p:spPr>
      </p:pic>
      <p:pic>
        <p:nvPicPr>
          <p:cNvPr id="8" name="Content Placeholder 7" descr="Mao_Zedong-1936.jpg"/>
          <p:cNvPicPr>
            <a:picLocks noGrp="1" noChangeAspect="1"/>
          </p:cNvPicPr>
          <p:nvPr>
            <p:ph sz="half" idx="2"/>
          </p:nvPr>
        </p:nvPicPr>
        <p:blipFill>
          <a:blip r:embed="rId3" cstate="print"/>
          <a:stretch>
            <a:fillRect/>
          </a:stretch>
        </p:blipFill>
        <p:spPr>
          <a:xfrm>
            <a:off x="5334000" y="1913731"/>
            <a:ext cx="2667000" cy="3990975"/>
          </a:xfrm>
        </p:spPr>
      </p:pic>
      <p:sp>
        <p:nvSpPr>
          <p:cNvPr id="9" name="TextBox 8"/>
          <p:cNvSpPr txBox="1"/>
          <p:nvPr/>
        </p:nvSpPr>
        <p:spPr>
          <a:xfrm>
            <a:off x="1371600" y="990600"/>
            <a:ext cx="1936749" cy="369332"/>
          </a:xfrm>
          <a:prstGeom prst="rect">
            <a:avLst/>
          </a:prstGeom>
          <a:noFill/>
        </p:spPr>
        <p:txBody>
          <a:bodyPr wrap="none" rtlCol="0">
            <a:spAutoFit/>
          </a:bodyPr>
          <a:lstStyle/>
          <a:p>
            <a:r>
              <a:rPr lang="en-US" dirty="0" err="1" smtClean="0"/>
              <a:t>Chaing</a:t>
            </a:r>
            <a:r>
              <a:rPr lang="en-US" dirty="0" smtClean="0"/>
              <a:t> Kai-shek</a:t>
            </a:r>
            <a:endParaRPr lang="en-US" dirty="0"/>
          </a:p>
        </p:txBody>
      </p:sp>
      <p:sp>
        <p:nvSpPr>
          <p:cNvPr id="10" name="TextBox 9"/>
          <p:cNvSpPr txBox="1"/>
          <p:nvPr/>
        </p:nvSpPr>
        <p:spPr>
          <a:xfrm>
            <a:off x="5943600" y="990600"/>
            <a:ext cx="1516762" cy="369332"/>
          </a:xfrm>
          <a:prstGeom prst="rect">
            <a:avLst/>
          </a:prstGeom>
          <a:noFill/>
        </p:spPr>
        <p:txBody>
          <a:bodyPr wrap="none" rtlCol="0">
            <a:spAutoFit/>
          </a:bodyPr>
          <a:lstStyle/>
          <a:p>
            <a:r>
              <a:rPr lang="en-US" dirty="0" smtClean="0"/>
              <a:t>Mao Zedong</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Mussolini was captured then rescued by the Nazis.</a:t>
            </a:r>
          </a:p>
          <a:p>
            <a:r>
              <a:rPr lang="en-US" dirty="0" smtClean="0"/>
              <a:t>Then Italian partisans who opposed the Nazis recaptured Mussolini and executed him.</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Allied Advances</a:t>
            </a:r>
            <a:endParaRPr lang="en-US" dirty="0"/>
          </a:p>
        </p:txBody>
      </p:sp>
      <p:sp>
        <p:nvSpPr>
          <p:cNvPr id="5" name="Text Placeholder 4"/>
          <p:cNvSpPr>
            <a:spLocks noGrp="1"/>
          </p:cNvSpPr>
          <p:nvPr>
            <p:ph type="body" idx="1"/>
          </p:nvPr>
        </p:nvSpPr>
        <p:spPr/>
        <p:txBody>
          <a:bodyPr/>
          <a:lstStyle/>
          <a:p>
            <a:r>
              <a:rPr lang="en-US" dirty="0" smtClean="0"/>
              <a:t>From Britain to Normandy</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Allied Summit Conferences</a:t>
            </a:r>
            <a:endParaRPr lang="en-US" dirty="0"/>
          </a:p>
        </p:txBody>
      </p:sp>
      <p:sp>
        <p:nvSpPr>
          <p:cNvPr id="5" name="Content Placeholder 4"/>
          <p:cNvSpPr>
            <a:spLocks noGrp="1"/>
          </p:cNvSpPr>
          <p:nvPr>
            <p:ph idx="1"/>
          </p:nvPr>
        </p:nvSpPr>
        <p:spPr/>
        <p:txBody>
          <a:bodyPr/>
          <a:lstStyle/>
          <a:p>
            <a:r>
              <a:rPr lang="en-US" dirty="0" smtClean="0"/>
              <a:t>Casablanca in January 1943 – Churchill &amp; Roosevelt</a:t>
            </a:r>
          </a:p>
          <a:p>
            <a:r>
              <a:rPr lang="en-US" dirty="0" smtClean="0"/>
              <a:t>Tehran in late 1943 – “Big Three” Churchill, Roosevelt, &amp; Stalin</a:t>
            </a:r>
          </a:p>
          <a:p>
            <a:r>
              <a:rPr lang="en-US" dirty="0" smtClean="0"/>
              <a:t>Decide to demand the unconditional surrender of Germany.</a:t>
            </a:r>
          </a:p>
          <a:p>
            <a:r>
              <a:rPr lang="en-US" dirty="0" smtClean="0"/>
              <a:t>Decide that U.S. &amp; Britain would retake Europe through France and that USSR would close in on Germany from the east.</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Normandy Invasion</a:t>
            </a:r>
            <a:endParaRPr lang="en-US" dirty="0"/>
          </a:p>
        </p:txBody>
      </p:sp>
      <p:sp>
        <p:nvSpPr>
          <p:cNvPr id="3" name="Content Placeholder 2"/>
          <p:cNvSpPr>
            <a:spLocks noGrp="1"/>
          </p:cNvSpPr>
          <p:nvPr>
            <p:ph idx="1"/>
          </p:nvPr>
        </p:nvSpPr>
        <p:spPr/>
        <p:txBody>
          <a:bodyPr/>
          <a:lstStyle/>
          <a:p>
            <a:r>
              <a:rPr lang="en-US" dirty="0" smtClean="0"/>
              <a:t>Operation Overlord – Allied plan to invade France and begin the </a:t>
            </a:r>
            <a:r>
              <a:rPr lang="en-US" dirty="0" err="1" smtClean="0"/>
              <a:t>reconquest</a:t>
            </a:r>
            <a:r>
              <a:rPr lang="en-US" dirty="0" smtClean="0"/>
              <a:t> of Europe.</a:t>
            </a:r>
          </a:p>
          <a:p>
            <a:r>
              <a:rPr lang="en-US" dirty="0" smtClean="0"/>
              <a:t>Fake landing site @ Calais.</a:t>
            </a:r>
          </a:p>
          <a:p>
            <a:pPr lvl="1"/>
            <a:r>
              <a:rPr lang="en-US" dirty="0" smtClean="0"/>
              <a:t>Dummy bases</a:t>
            </a:r>
          </a:p>
          <a:p>
            <a:pPr lvl="1"/>
            <a:r>
              <a:rPr lang="en-US" dirty="0" smtClean="0"/>
              <a:t>Dummy tanks</a:t>
            </a:r>
          </a:p>
          <a:p>
            <a:pPr lvl="1"/>
            <a:r>
              <a:rPr lang="en-US" dirty="0" smtClean="0"/>
              <a:t>Dummy invasion force</a:t>
            </a:r>
          </a:p>
          <a:p>
            <a:pPr lvl="1"/>
            <a:r>
              <a:rPr lang="en-US" dirty="0" smtClean="0"/>
              <a:t>False messages</a:t>
            </a:r>
          </a:p>
          <a:p>
            <a:pPr lvl="1"/>
            <a:r>
              <a:rPr lang="en-US" dirty="0" smtClean="0"/>
              <a:t>Naval maneuvers off Calais</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Normandy Invasion</a:t>
            </a:r>
            <a:endParaRPr lang="en-US" dirty="0"/>
          </a:p>
        </p:txBody>
      </p:sp>
      <p:sp>
        <p:nvSpPr>
          <p:cNvPr id="3" name="Content Placeholder 2"/>
          <p:cNvSpPr>
            <a:spLocks noGrp="1"/>
          </p:cNvSpPr>
          <p:nvPr>
            <p:ph idx="1"/>
          </p:nvPr>
        </p:nvSpPr>
        <p:spPr/>
        <p:txBody>
          <a:bodyPr/>
          <a:lstStyle/>
          <a:p>
            <a:r>
              <a:rPr lang="en-US" dirty="0" smtClean="0"/>
              <a:t>Real landing @ Normandy’s beaches.</a:t>
            </a:r>
          </a:p>
          <a:p>
            <a:r>
              <a:rPr lang="en-US" dirty="0" smtClean="0"/>
              <a:t>Five beaches</a:t>
            </a:r>
          </a:p>
          <a:p>
            <a:pPr lvl="1"/>
            <a:r>
              <a:rPr lang="en-US" dirty="0" smtClean="0"/>
              <a:t>Omaha – U.S.</a:t>
            </a:r>
          </a:p>
          <a:p>
            <a:pPr lvl="1"/>
            <a:r>
              <a:rPr lang="en-US" dirty="0" smtClean="0"/>
              <a:t>Utah – U.S.</a:t>
            </a:r>
          </a:p>
          <a:p>
            <a:pPr lvl="1"/>
            <a:r>
              <a:rPr lang="en-US" dirty="0" smtClean="0"/>
              <a:t>Sword - British</a:t>
            </a:r>
          </a:p>
          <a:p>
            <a:pPr lvl="1"/>
            <a:r>
              <a:rPr lang="en-US" dirty="0" smtClean="0"/>
              <a:t>Gold - British</a:t>
            </a:r>
          </a:p>
          <a:p>
            <a:pPr lvl="1"/>
            <a:r>
              <a:rPr lang="en-US" dirty="0" smtClean="0"/>
              <a:t>Juno - British</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Normandy Invasion</a:t>
            </a:r>
            <a:endParaRPr lang="en-US" dirty="0"/>
          </a:p>
        </p:txBody>
      </p:sp>
      <p:sp>
        <p:nvSpPr>
          <p:cNvPr id="3" name="Content Placeholder 2"/>
          <p:cNvSpPr>
            <a:spLocks noGrp="1"/>
          </p:cNvSpPr>
          <p:nvPr>
            <p:ph idx="1"/>
          </p:nvPr>
        </p:nvSpPr>
        <p:spPr/>
        <p:txBody>
          <a:bodyPr>
            <a:normAutofit/>
          </a:bodyPr>
          <a:lstStyle/>
          <a:p>
            <a:r>
              <a:rPr lang="en-US" dirty="0" smtClean="0"/>
              <a:t>D-Day – June 6, 1944</a:t>
            </a:r>
          </a:p>
          <a:p>
            <a:r>
              <a:rPr lang="en-US" dirty="0" smtClean="0"/>
              <a:t>Bombed the coastal targets</a:t>
            </a:r>
          </a:p>
          <a:p>
            <a:r>
              <a:rPr lang="en-US" dirty="0" smtClean="0"/>
              <a:t>Thousands of ships</a:t>
            </a:r>
          </a:p>
          <a:p>
            <a:r>
              <a:rPr lang="en-US" dirty="0" smtClean="0"/>
              <a:t>Paratroopers dropped behind enemy lines</a:t>
            </a:r>
          </a:p>
          <a:p>
            <a:r>
              <a:rPr lang="en-US" dirty="0" smtClean="0"/>
              <a:t>Help of the French Resistance</a:t>
            </a:r>
          </a:p>
          <a:p>
            <a:pPr>
              <a:buNone/>
            </a:pPr>
            <a:endParaRPr lang="en-US" dirty="0" smtClean="0"/>
          </a:p>
          <a:p>
            <a:pPr>
              <a:buNone/>
            </a:pPr>
            <a:r>
              <a:rPr lang="en-US" dirty="0" smtClean="0"/>
              <a:t>Massive invasion force: 1 million men; 177,000 vehicles; 500,000 tons of supplies</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Allied victory seemed assured, but the Germans continued to resist for another  year.</a:t>
            </a:r>
          </a:p>
          <a:p>
            <a:r>
              <a:rPr lang="en-US" dirty="0" smtClean="0"/>
              <a:t>Why?</a:t>
            </a:r>
          </a:p>
          <a:p>
            <a:pPr lvl="1"/>
            <a:r>
              <a:rPr lang="en-US" dirty="0" smtClean="0"/>
              <a:t>“Miracle weapons:” V-1 rockets, jet aircraft, promise of the atomic bomb</a:t>
            </a:r>
          </a:p>
          <a:p>
            <a:pPr lvl="1"/>
            <a:r>
              <a:rPr lang="en-US" dirty="0" smtClean="0"/>
              <a:t>Expected division among the Allies</a:t>
            </a:r>
          </a:p>
          <a:p>
            <a:pPr lvl="1"/>
            <a:r>
              <a:rPr lang="en-US" dirty="0" smtClean="0"/>
              <a:t>Nazi fear of Communism strengthened the German resistance.</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Allied Advances</a:t>
            </a:r>
            <a:endParaRPr lang="en-US" dirty="0"/>
          </a:p>
        </p:txBody>
      </p:sp>
      <p:sp>
        <p:nvSpPr>
          <p:cNvPr id="3" name="Text Placeholder 2"/>
          <p:cNvSpPr>
            <a:spLocks noGrp="1"/>
          </p:cNvSpPr>
          <p:nvPr>
            <p:ph type="body" idx="1"/>
          </p:nvPr>
        </p:nvSpPr>
        <p:spPr/>
        <p:txBody>
          <a:bodyPr/>
          <a:lstStyle/>
          <a:p>
            <a:r>
              <a:rPr lang="en-US" dirty="0" smtClean="0"/>
              <a:t>Island to Island</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Fall of the Philippines</a:t>
            </a:r>
            <a:endParaRPr lang="en-US" dirty="0"/>
          </a:p>
        </p:txBody>
      </p:sp>
      <p:sp>
        <p:nvSpPr>
          <p:cNvPr id="3" name="Content Placeholder 2"/>
          <p:cNvSpPr>
            <a:spLocks noGrp="1"/>
          </p:cNvSpPr>
          <p:nvPr>
            <p:ph idx="1"/>
          </p:nvPr>
        </p:nvSpPr>
        <p:spPr/>
        <p:txBody>
          <a:bodyPr/>
          <a:lstStyle/>
          <a:p>
            <a:r>
              <a:rPr lang="en-US" dirty="0" smtClean="0"/>
              <a:t>After Pearl, Japanese attack Pacific islands.</a:t>
            </a:r>
          </a:p>
          <a:p>
            <a:r>
              <a:rPr lang="en-US" dirty="0" smtClean="0"/>
              <a:t>Philippines</a:t>
            </a:r>
          </a:p>
          <a:p>
            <a:r>
              <a:rPr lang="en-US" dirty="0" smtClean="0"/>
              <a:t>Outnumbered, Americans try to defend a small section @ Luzon.</a:t>
            </a:r>
          </a:p>
          <a:p>
            <a:r>
              <a:rPr lang="en-US" dirty="0" smtClean="0"/>
              <a:t>Put up a strong defense, but ultimately captured.</a:t>
            </a:r>
          </a:p>
          <a:p>
            <a:r>
              <a:rPr lang="en-US" dirty="0" smtClean="0"/>
              <a:t>.</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Fall of the Philippines</a:t>
            </a:r>
            <a:endParaRPr lang="en-US" dirty="0"/>
          </a:p>
        </p:txBody>
      </p:sp>
      <p:sp>
        <p:nvSpPr>
          <p:cNvPr id="3" name="Content Placeholder 2"/>
          <p:cNvSpPr>
            <a:spLocks noGrp="1"/>
          </p:cNvSpPr>
          <p:nvPr>
            <p:ph idx="1"/>
          </p:nvPr>
        </p:nvSpPr>
        <p:spPr/>
        <p:txBody>
          <a:bodyPr/>
          <a:lstStyle/>
          <a:p>
            <a:r>
              <a:rPr lang="en-US" dirty="0" smtClean="0"/>
              <a:t>General Douglas MacArthur escapes at the orders of President Roosevelt.</a:t>
            </a:r>
          </a:p>
          <a:p>
            <a:r>
              <a:rPr lang="en-US" dirty="0" smtClean="0"/>
              <a:t>“I shall return.”</a:t>
            </a:r>
          </a:p>
          <a:p>
            <a:r>
              <a:rPr lang="en-US" dirty="0" smtClean="0"/>
              <a:t>Troops forced to march some 70 miles under inhumane conditions.  Hundreds die along the way.</a:t>
            </a:r>
          </a:p>
          <a:p>
            <a:r>
              <a:rPr lang="en-US" dirty="0" smtClean="0"/>
              <a:t>“Bataan Death March”</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Weaknesses in China</a:t>
            </a:r>
            <a:endParaRPr lang="en-US" dirty="0"/>
          </a:p>
        </p:txBody>
      </p:sp>
      <p:sp>
        <p:nvSpPr>
          <p:cNvPr id="3" name="Content Placeholder 2"/>
          <p:cNvSpPr>
            <a:spLocks noGrp="1"/>
          </p:cNvSpPr>
          <p:nvPr>
            <p:ph idx="1"/>
          </p:nvPr>
        </p:nvSpPr>
        <p:spPr/>
        <p:txBody>
          <a:bodyPr/>
          <a:lstStyle/>
          <a:p>
            <a:r>
              <a:rPr lang="en-US" dirty="0" smtClean="0"/>
              <a:t>The two sides suspend their civil war when Japan takes advantage of the strife to invade China in 1937.</a:t>
            </a:r>
          </a:p>
          <a:p>
            <a:r>
              <a:rPr lang="en-US" dirty="0" smtClean="0"/>
              <a:t>They join together to fight Japan, but Japan is prepared and strong.</a:t>
            </a:r>
          </a:p>
          <a:p>
            <a:r>
              <a:rPr lang="en-US" dirty="0" smtClean="0"/>
              <a:t>U.S. sends aid through the “Flying Tigers.”</a:t>
            </a:r>
          </a:p>
          <a:p>
            <a:r>
              <a:rPr lang="en-US" dirty="0" smtClean="0"/>
              <a:t>League of Nations condemns the invasion but has no enforcement authority.</a:t>
            </a: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Bataan Death March</a:t>
            </a:r>
            <a:endParaRPr lang="en-US" dirty="0"/>
          </a:p>
        </p:txBody>
      </p:sp>
      <p:pic>
        <p:nvPicPr>
          <p:cNvPr id="4" name="Content Placeholder 3" descr="bataan death march.jpg"/>
          <p:cNvPicPr>
            <a:picLocks noGrp="1" noChangeAspect="1"/>
          </p:cNvPicPr>
          <p:nvPr>
            <p:ph idx="1"/>
          </p:nvPr>
        </p:nvPicPr>
        <p:blipFill>
          <a:blip r:embed="rId2" cstate="print"/>
          <a:stretch>
            <a:fillRect/>
          </a:stretch>
        </p:blipFill>
        <p:spPr>
          <a:xfrm>
            <a:off x="2819400" y="1514475"/>
            <a:ext cx="3736689" cy="4061619"/>
          </a:xfr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Japanese Success</a:t>
            </a:r>
            <a:endParaRPr lang="en-US" dirty="0"/>
          </a:p>
        </p:txBody>
      </p:sp>
      <p:sp>
        <p:nvSpPr>
          <p:cNvPr id="3" name="Content Placeholder 2"/>
          <p:cNvSpPr>
            <a:spLocks noGrp="1"/>
          </p:cNvSpPr>
          <p:nvPr>
            <p:ph idx="1"/>
          </p:nvPr>
        </p:nvSpPr>
        <p:spPr/>
        <p:txBody>
          <a:bodyPr/>
          <a:lstStyle/>
          <a:p>
            <a:r>
              <a:rPr lang="en-US" dirty="0" smtClean="0"/>
              <a:t>The Japanese capture many Pacific islands:</a:t>
            </a:r>
          </a:p>
          <a:p>
            <a:pPr lvl="1"/>
            <a:r>
              <a:rPr lang="en-US" dirty="0" smtClean="0"/>
              <a:t>Hong Kong</a:t>
            </a:r>
          </a:p>
          <a:p>
            <a:pPr lvl="1"/>
            <a:r>
              <a:rPr lang="en-US" dirty="0" smtClean="0"/>
              <a:t>Malaysia</a:t>
            </a:r>
          </a:p>
          <a:p>
            <a:pPr lvl="1"/>
            <a:r>
              <a:rPr lang="en-US" dirty="0" smtClean="0"/>
              <a:t>Singapore</a:t>
            </a:r>
          </a:p>
          <a:p>
            <a:pPr lvl="1"/>
            <a:r>
              <a:rPr lang="en-US" dirty="0" smtClean="0"/>
              <a:t>Burma (not an island, but a British colony in SE Asia)</a:t>
            </a:r>
          </a:p>
          <a:p>
            <a:pPr lvl="1"/>
            <a:r>
              <a:rPr lang="en-US" dirty="0" smtClean="0"/>
              <a:t>Dutch East Indies</a:t>
            </a:r>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outh_east_asia_map.jpg"/>
          <p:cNvPicPr>
            <a:picLocks noGrp="1" noChangeAspect="1"/>
          </p:cNvPicPr>
          <p:nvPr>
            <p:ph idx="1"/>
          </p:nvPr>
        </p:nvPicPr>
        <p:blipFill>
          <a:blip r:embed="rId2" cstate="print"/>
          <a:stretch>
            <a:fillRect/>
          </a:stretch>
        </p:blipFill>
        <p:spPr>
          <a:xfrm>
            <a:off x="1010393" y="1646238"/>
            <a:ext cx="7123213" cy="4525962"/>
          </a:xfrm>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Japanese get over-extended.</a:t>
            </a:r>
          </a:p>
          <a:p>
            <a:r>
              <a:rPr lang="en-US" dirty="0" smtClean="0"/>
              <a:t>U.S. war production gets up to speed.</a:t>
            </a:r>
          </a:p>
          <a:p>
            <a:r>
              <a:rPr lang="en-US" dirty="0" smtClean="0"/>
              <a:t>U.S. starts to advance across the Pacific.</a:t>
            </a:r>
            <a:endParaRPr lang="en-U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Island-Hopping Campaign</a:t>
            </a:r>
            <a:endParaRPr lang="en-US" dirty="0"/>
          </a:p>
        </p:txBody>
      </p:sp>
      <p:sp>
        <p:nvSpPr>
          <p:cNvPr id="3" name="Content Placeholder 2"/>
          <p:cNvSpPr>
            <a:spLocks noGrp="1"/>
          </p:cNvSpPr>
          <p:nvPr>
            <p:ph idx="1"/>
          </p:nvPr>
        </p:nvSpPr>
        <p:spPr/>
        <p:txBody>
          <a:bodyPr/>
          <a:lstStyle/>
          <a:p>
            <a:r>
              <a:rPr lang="en-US" dirty="0" smtClean="0"/>
              <a:t>Battle of the Coral Sea</a:t>
            </a:r>
          </a:p>
          <a:p>
            <a:pPr lvl="1"/>
            <a:r>
              <a:rPr lang="en-US" dirty="0" smtClean="0"/>
              <a:t>Prevented the Japanese from invading Australia</a:t>
            </a:r>
          </a:p>
          <a:p>
            <a:pPr lvl="1"/>
            <a:r>
              <a:rPr lang="en-US" dirty="0" smtClean="0"/>
              <a:t>First naval battle in history in which the ships involved never saw each other.</a:t>
            </a:r>
          </a:p>
          <a:p>
            <a:pPr lvl="1"/>
            <a:r>
              <a:rPr lang="en-US" dirty="0" smtClean="0"/>
              <a:t>Why?</a:t>
            </a:r>
          </a:p>
          <a:p>
            <a:pPr lvl="2"/>
            <a:r>
              <a:rPr lang="en-US" dirty="0" smtClean="0"/>
              <a:t>All the damage was done by aircraft launched from carriers.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wheel(4)">
                                      <p:cBhvr>
                                        <p:cTn id="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Island-Hopping Campaign</a:t>
            </a:r>
            <a:endParaRPr lang="en-US" dirty="0"/>
          </a:p>
        </p:txBody>
      </p:sp>
      <p:sp>
        <p:nvSpPr>
          <p:cNvPr id="3" name="Content Placeholder 2"/>
          <p:cNvSpPr>
            <a:spLocks noGrp="1"/>
          </p:cNvSpPr>
          <p:nvPr>
            <p:ph idx="1"/>
          </p:nvPr>
        </p:nvSpPr>
        <p:spPr/>
        <p:txBody>
          <a:bodyPr/>
          <a:lstStyle/>
          <a:p>
            <a:r>
              <a:rPr lang="en-US" dirty="0" smtClean="0"/>
              <a:t>Battle of Midway Island</a:t>
            </a:r>
          </a:p>
          <a:p>
            <a:pPr lvl="1"/>
            <a:r>
              <a:rPr lang="en-US" dirty="0" smtClean="0"/>
              <a:t>Midway Island is about in the middle of the Pacific.</a:t>
            </a:r>
          </a:p>
          <a:p>
            <a:pPr lvl="1"/>
            <a:r>
              <a:rPr lang="en-US" dirty="0" smtClean="0"/>
              <a:t>Japanese were planning to attack the U.S. bases there.</a:t>
            </a:r>
          </a:p>
          <a:p>
            <a:pPr lvl="1"/>
            <a:r>
              <a:rPr lang="en-US" dirty="0" smtClean="0"/>
              <a:t>U.S. broke the Japanese codes and launched the offensive first.</a:t>
            </a:r>
          </a:p>
          <a:p>
            <a:pPr lvl="1"/>
            <a:r>
              <a:rPr lang="en-US" dirty="0" smtClean="0"/>
              <a:t>U.S. gained a decisive victory.</a:t>
            </a:r>
          </a:p>
          <a:p>
            <a:pPr lvl="1"/>
            <a:r>
              <a:rPr lang="en-US" dirty="0" smtClean="0"/>
              <a:t>Turning point in the war: Japanese never went on the offensive again.</a:t>
            </a:r>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
                                            <p:txEl>
                                              <p:pRg st="5" end="5"/>
                                            </p:txEl>
                                          </p:spTgt>
                                        </p:tgtEl>
                                      </p:cBhvr>
                                    </p:animEffect>
                                    <p:animScale>
                                      <p:cBhvr>
                                        <p:cTn id="7" dur="250" autoRev="1" fill="hold"/>
                                        <p:tgtEl>
                                          <p:spTgt spid="3">
                                            <p:txEl>
                                              <p:pRg st="5" end="5"/>
                                            </p:txEl>
                                          </p:spTgt>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nodeType="clickEffect">
                                  <p:stCondLst>
                                    <p:cond delay="0"/>
                                  </p:stCondLst>
                                  <p:childTnLst>
                                    <p:animRot by="21600000">
                                      <p:cBhvr>
                                        <p:cTn id="11" dur="2000" fill="hold"/>
                                        <p:tgtEl>
                                          <p:spTgt spid="3">
                                            <p:txEl>
                                              <p:pRg st="5" end="5"/>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Island-Hopping Campaign</a:t>
            </a:r>
            <a:endParaRPr lang="en-US" dirty="0"/>
          </a:p>
        </p:txBody>
      </p:sp>
      <p:sp>
        <p:nvSpPr>
          <p:cNvPr id="3" name="Content Placeholder 2"/>
          <p:cNvSpPr>
            <a:spLocks noGrp="1"/>
          </p:cNvSpPr>
          <p:nvPr>
            <p:ph idx="1"/>
          </p:nvPr>
        </p:nvSpPr>
        <p:spPr/>
        <p:txBody>
          <a:bodyPr/>
          <a:lstStyle/>
          <a:p>
            <a:r>
              <a:rPr lang="en-US" dirty="0" smtClean="0"/>
              <a:t>U.S. begins its island-hopping campaign.</a:t>
            </a:r>
          </a:p>
          <a:p>
            <a:r>
              <a:rPr lang="en-US" dirty="0" smtClean="0"/>
              <a:t>Recaptures islands held by Japanese</a:t>
            </a:r>
          </a:p>
          <a:p>
            <a:r>
              <a:rPr lang="en-US" dirty="0" smtClean="0"/>
              <a:t>Skips some islands; takes the ones which make good airbases.</a:t>
            </a:r>
          </a:p>
          <a:p>
            <a:r>
              <a:rPr lang="en-US" dirty="0" smtClean="0"/>
              <a:t>Trying to get within bombing reach of the Japanese mainland.</a:t>
            </a:r>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Island-Hopping Campaign</a:t>
            </a:r>
            <a:endParaRPr lang="en-US" dirty="0"/>
          </a:p>
        </p:txBody>
      </p:sp>
      <p:sp>
        <p:nvSpPr>
          <p:cNvPr id="3" name="Content Placeholder 2"/>
          <p:cNvSpPr>
            <a:spLocks noGrp="1"/>
          </p:cNvSpPr>
          <p:nvPr>
            <p:ph idx="1"/>
          </p:nvPr>
        </p:nvSpPr>
        <p:spPr/>
        <p:txBody>
          <a:bodyPr/>
          <a:lstStyle/>
          <a:p>
            <a:r>
              <a:rPr lang="en-US" dirty="0" smtClean="0"/>
              <a:t>War in the Pacific was brutal.</a:t>
            </a:r>
          </a:p>
          <a:p>
            <a:pPr lvl="1"/>
            <a:r>
              <a:rPr lang="en-US" dirty="0" smtClean="0"/>
              <a:t>Banzai charges</a:t>
            </a:r>
          </a:p>
          <a:p>
            <a:pPr lvl="1"/>
            <a:r>
              <a:rPr lang="en-US" dirty="0" err="1" smtClean="0"/>
              <a:t>Kamikazi</a:t>
            </a:r>
            <a:r>
              <a:rPr lang="en-US" dirty="0" smtClean="0"/>
              <a:t> pilots</a:t>
            </a:r>
          </a:p>
          <a:p>
            <a:pPr lvl="1"/>
            <a:r>
              <a:rPr lang="en-US" dirty="0" smtClean="0"/>
              <a:t>Japanese refusal to surrender</a:t>
            </a:r>
          </a:p>
          <a:p>
            <a:pPr lvl="1"/>
            <a:r>
              <a:rPr lang="en-US" dirty="0" smtClean="0"/>
              <a:t>Surrender = Loss of honor/face</a:t>
            </a:r>
          </a:p>
          <a:p>
            <a:pPr lvl="1"/>
            <a:r>
              <a:rPr lang="en-US" dirty="0" smtClean="0"/>
              <a:t>Better to commit suicide or die fighting</a:t>
            </a:r>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Island-Hopping Campaign</a:t>
            </a:r>
            <a:endParaRPr lang="en-US" dirty="0"/>
          </a:p>
        </p:txBody>
      </p:sp>
      <p:sp>
        <p:nvSpPr>
          <p:cNvPr id="3" name="Content Placeholder 2"/>
          <p:cNvSpPr>
            <a:spLocks noGrp="1"/>
          </p:cNvSpPr>
          <p:nvPr>
            <p:ph idx="1"/>
          </p:nvPr>
        </p:nvSpPr>
        <p:spPr/>
        <p:txBody>
          <a:bodyPr/>
          <a:lstStyle/>
          <a:p>
            <a:r>
              <a:rPr lang="en-US" dirty="0" smtClean="0"/>
              <a:t>General MacArthur fulfills his promise.</a:t>
            </a:r>
          </a:p>
          <a:p>
            <a:r>
              <a:rPr lang="en-US" dirty="0" smtClean="0"/>
              <a:t>Returns to liberate the Philippines in fall of 1944.</a:t>
            </a:r>
          </a:p>
          <a:p>
            <a:pPr>
              <a:buNone/>
            </a:pP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Island-Hopping Campaign</a:t>
            </a:r>
            <a:endParaRPr lang="en-US" dirty="0"/>
          </a:p>
        </p:txBody>
      </p:sp>
      <p:sp>
        <p:nvSpPr>
          <p:cNvPr id="3" name="Content Placeholder 2"/>
          <p:cNvSpPr>
            <a:spLocks noGrp="1"/>
          </p:cNvSpPr>
          <p:nvPr>
            <p:ph idx="1"/>
          </p:nvPr>
        </p:nvSpPr>
        <p:spPr/>
        <p:txBody>
          <a:bodyPr/>
          <a:lstStyle/>
          <a:p>
            <a:r>
              <a:rPr lang="en-US" dirty="0" smtClean="0"/>
              <a:t>1945 Successes</a:t>
            </a:r>
          </a:p>
          <a:p>
            <a:pPr lvl="1"/>
            <a:r>
              <a:rPr lang="en-US" dirty="0" smtClean="0"/>
              <a:t>Iwo Jima: sulfurous island described by Marines as hell on earth. 216 Japanese finally surrender after two months of brutal fighting. They originally has 21,000-23,000 troops on the island.</a:t>
            </a:r>
          </a:p>
          <a:p>
            <a:pPr lvl="1"/>
            <a:r>
              <a:rPr lang="en-US" dirty="0" smtClean="0"/>
              <a:t>Okinawa: puts our bombers within reach of the Japanese mainland. (Map p. 591)</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Flying Tigers News Reels</a:t>
            </a:r>
            <a:endParaRPr lang="en-US" dirty="0"/>
          </a:p>
        </p:txBody>
      </p:sp>
      <p:pic>
        <p:nvPicPr>
          <p:cNvPr id="4" name="Content Placeholder 3" descr="Flying Tigers.jpg"/>
          <p:cNvPicPr>
            <a:picLocks noGrp="1" noChangeAspect="1"/>
          </p:cNvPicPr>
          <p:nvPr>
            <p:ph idx="1"/>
          </p:nvPr>
        </p:nvPicPr>
        <p:blipFill>
          <a:blip r:embed="rId3" cstate="print"/>
          <a:stretch>
            <a:fillRect/>
          </a:stretch>
        </p:blipFill>
        <p:spPr>
          <a:xfrm>
            <a:off x="3286124" y="1676401"/>
            <a:ext cx="4509731" cy="3123406"/>
          </a:xfrm>
        </p:spPr>
      </p:pic>
      <p:sp>
        <p:nvSpPr>
          <p:cNvPr id="5" name="TextBox 4"/>
          <p:cNvSpPr txBox="1"/>
          <p:nvPr/>
        </p:nvSpPr>
        <p:spPr>
          <a:xfrm>
            <a:off x="1066800" y="5410200"/>
            <a:ext cx="3872086" cy="646331"/>
          </a:xfrm>
          <a:prstGeom prst="rect">
            <a:avLst/>
          </a:prstGeom>
          <a:noFill/>
        </p:spPr>
        <p:txBody>
          <a:bodyPr wrap="none" rtlCol="0">
            <a:spAutoFit/>
          </a:bodyPr>
          <a:lstStyle/>
          <a:p>
            <a:r>
              <a:rPr lang="en-US" sz="3600" dirty="0" smtClean="0"/>
              <a:t>The Flying Tigers</a:t>
            </a:r>
            <a:endParaRPr lang="en-US" sz="3600"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7620000" cy="279864"/>
          </a:xfrm>
        </p:spPr>
        <p:txBody>
          <a:bodyPr>
            <a:normAutofit fontScale="90000"/>
          </a:bodyPr>
          <a:lstStyle/>
          <a:p>
            <a:endParaRPr lang="en-US" dirty="0"/>
          </a:p>
        </p:txBody>
      </p:sp>
      <p:pic>
        <p:nvPicPr>
          <p:cNvPr id="4" name="Content Placeholder 3" descr="Iwojima.jpg"/>
          <p:cNvPicPr>
            <a:picLocks noGrp="1" noChangeAspect="1"/>
          </p:cNvPicPr>
          <p:nvPr>
            <p:ph idx="1"/>
          </p:nvPr>
        </p:nvPicPr>
        <p:blipFill>
          <a:blip r:embed="rId2" cstate="print"/>
          <a:stretch>
            <a:fillRect/>
          </a:stretch>
        </p:blipFill>
        <p:spPr>
          <a:xfrm>
            <a:off x="1752600" y="685800"/>
            <a:ext cx="5619736" cy="4525962"/>
          </a:xfrm>
        </p:spPr>
      </p:pic>
      <p:sp>
        <p:nvSpPr>
          <p:cNvPr id="5" name="TextBox 4"/>
          <p:cNvSpPr txBox="1"/>
          <p:nvPr/>
        </p:nvSpPr>
        <p:spPr>
          <a:xfrm>
            <a:off x="2362200" y="5562600"/>
            <a:ext cx="4677371" cy="369332"/>
          </a:xfrm>
          <a:prstGeom prst="rect">
            <a:avLst/>
          </a:prstGeom>
          <a:noFill/>
        </p:spPr>
        <p:txBody>
          <a:bodyPr wrap="none" rtlCol="0">
            <a:spAutoFit/>
          </a:bodyPr>
          <a:lstStyle/>
          <a:p>
            <a:r>
              <a:rPr lang="en-US" dirty="0" smtClean="0"/>
              <a:t>U.S. Marines raise the U.S. flag on Iwo Jima.</a:t>
            </a:r>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Allied Victory</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Allies on the Move</a:t>
            </a:r>
            <a:endParaRPr lang="en-US" dirty="0"/>
          </a:p>
        </p:txBody>
      </p:sp>
      <p:sp>
        <p:nvSpPr>
          <p:cNvPr id="3" name="Content Placeholder 2"/>
          <p:cNvSpPr>
            <a:spLocks noGrp="1"/>
          </p:cNvSpPr>
          <p:nvPr>
            <p:ph idx="1"/>
          </p:nvPr>
        </p:nvSpPr>
        <p:spPr/>
        <p:txBody>
          <a:bodyPr/>
          <a:lstStyle/>
          <a:p>
            <a:r>
              <a:rPr lang="en-US" dirty="0" smtClean="0"/>
              <a:t>1943-44 Soviets push the Germans back toward Germany.</a:t>
            </a:r>
          </a:p>
          <a:p>
            <a:r>
              <a:rPr lang="en-US" dirty="0" smtClean="0"/>
              <a:t>As they go, they establish communist totalitarianism over the formerly Nazi dominated areas they have “liberated.”</a:t>
            </a:r>
          </a:p>
          <a:p>
            <a:pPr>
              <a:buNone/>
            </a:pPr>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Allies on the Move</a:t>
            </a:r>
            <a:endParaRPr lang="en-US" dirty="0"/>
          </a:p>
        </p:txBody>
      </p:sp>
      <p:sp>
        <p:nvSpPr>
          <p:cNvPr id="3" name="Content Placeholder 2"/>
          <p:cNvSpPr>
            <a:spLocks noGrp="1"/>
          </p:cNvSpPr>
          <p:nvPr>
            <p:ph idx="1"/>
          </p:nvPr>
        </p:nvSpPr>
        <p:spPr/>
        <p:txBody>
          <a:bodyPr/>
          <a:lstStyle/>
          <a:p>
            <a:r>
              <a:rPr lang="en-US" dirty="0" smtClean="0"/>
              <a:t>Allied troops liberate Paris.</a:t>
            </a:r>
          </a:p>
          <a:p>
            <a:r>
              <a:rPr lang="en-US" dirty="0" smtClean="0"/>
              <a:t>Bombing of German cities.</a:t>
            </a:r>
          </a:p>
          <a:p>
            <a:r>
              <a:rPr lang="en-US" dirty="0" smtClean="0">
                <a:hlinkClick r:id="rId2"/>
              </a:rPr>
              <a:t>http://video.pbs.org/video/1405744809/</a:t>
            </a:r>
            <a:endParaRPr lang="en-US" dirty="0" smtClean="0"/>
          </a:p>
          <a:p>
            <a:pPr>
              <a:buNone/>
            </a:pPr>
            <a:endParaRPr lang="en-U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Allies on the Move</a:t>
            </a:r>
            <a:endParaRPr lang="en-US" dirty="0"/>
          </a:p>
        </p:txBody>
      </p:sp>
      <p:sp>
        <p:nvSpPr>
          <p:cNvPr id="3" name="Content Placeholder 2"/>
          <p:cNvSpPr>
            <a:spLocks noGrp="1"/>
          </p:cNvSpPr>
          <p:nvPr>
            <p:ph idx="1"/>
          </p:nvPr>
        </p:nvSpPr>
        <p:spPr/>
        <p:txBody>
          <a:bodyPr/>
          <a:lstStyle/>
          <a:p>
            <a:r>
              <a:rPr lang="en-US" dirty="0" smtClean="0"/>
              <a:t>By December 1944 the Allies reach the border of Germany.</a:t>
            </a:r>
          </a:p>
          <a:p>
            <a:r>
              <a:rPr lang="en-US" dirty="0" smtClean="0"/>
              <a:t>Germany’s last advance: The Battle of the Bulge</a:t>
            </a:r>
          </a:p>
          <a:p>
            <a:endParaRPr lang="en-US" dirty="0"/>
          </a:p>
        </p:txBody>
      </p:sp>
      <p:pic>
        <p:nvPicPr>
          <p:cNvPr id="4" name="Picture 3" descr="battle-of-the-bulge.jpg"/>
          <p:cNvPicPr>
            <a:picLocks noChangeAspect="1"/>
          </p:cNvPicPr>
          <p:nvPr/>
        </p:nvPicPr>
        <p:blipFill>
          <a:blip r:embed="rId2" cstate="print"/>
          <a:stretch>
            <a:fillRect/>
          </a:stretch>
        </p:blipFill>
        <p:spPr>
          <a:xfrm>
            <a:off x="2819400" y="3276600"/>
            <a:ext cx="5080000" cy="3238500"/>
          </a:xfrm>
          <a:prstGeom prst="rect">
            <a:avLst/>
          </a:prstGeom>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Big Three @ Yalta (Crimea)</a:t>
            </a:r>
          </a:p>
          <a:p>
            <a:pPr lvl="1"/>
            <a:r>
              <a:rPr lang="en-US" dirty="0" smtClean="0"/>
              <a:t>Germany to pay reparations</a:t>
            </a:r>
          </a:p>
          <a:p>
            <a:pPr lvl="1"/>
            <a:r>
              <a:rPr lang="en-US" dirty="0" smtClean="0"/>
              <a:t>German war criminals to be tried in court</a:t>
            </a:r>
          </a:p>
          <a:p>
            <a:pPr lvl="1"/>
            <a:r>
              <a:rPr lang="en-US" dirty="0" smtClean="0"/>
              <a:t>German military disarmed and disbanded</a:t>
            </a:r>
          </a:p>
          <a:p>
            <a:pPr lvl="1"/>
            <a:r>
              <a:rPr lang="en-US" dirty="0" smtClean="0"/>
              <a:t>German divided into zones of occupation</a:t>
            </a:r>
          </a:p>
          <a:p>
            <a:pPr lvl="1"/>
            <a:r>
              <a:rPr lang="en-US" dirty="0" smtClean="0"/>
              <a:t>Stalin &amp; USSR to join the effort against Japan.</a:t>
            </a:r>
          </a:p>
          <a:p>
            <a:pPr lvl="1"/>
            <a:endParaRPr lang="en-US"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Advance to Berlin</a:t>
            </a:r>
            <a:endParaRPr lang="en-US" dirty="0"/>
          </a:p>
        </p:txBody>
      </p:sp>
      <p:sp>
        <p:nvSpPr>
          <p:cNvPr id="3" name="Content Placeholder 2"/>
          <p:cNvSpPr>
            <a:spLocks noGrp="1"/>
          </p:cNvSpPr>
          <p:nvPr>
            <p:ph idx="1"/>
          </p:nvPr>
        </p:nvSpPr>
        <p:spPr/>
        <p:txBody>
          <a:bodyPr/>
          <a:lstStyle/>
          <a:p>
            <a:r>
              <a:rPr lang="en-US" dirty="0" smtClean="0"/>
              <a:t>Eisenhower orders allied troops to halt at the Elbe River.</a:t>
            </a:r>
          </a:p>
          <a:p>
            <a:r>
              <a:rPr lang="en-US" dirty="0" smtClean="0"/>
              <a:t>The Big Three had agreed at Yalta to allow the Russians to move into Berlin.</a:t>
            </a:r>
          </a:p>
          <a:p>
            <a:r>
              <a:rPr lang="en-US" dirty="0" smtClean="0"/>
              <a:t>April 30, 1945 – Hitler commits suicide.</a:t>
            </a:r>
          </a:p>
          <a:p>
            <a:r>
              <a:rPr lang="en-US" dirty="0" smtClean="0"/>
              <a:t>May 7, 1945 – Germans surrender.</a:t>
            </a:r>
          </a:p>
          <a:p>
            <a:r>
              <a:rPr lang="en-US" dirty="0" smtClean="0"/>
              <a:t>May 8, 1945 – VE Day (Victory in Europe)</a:t>
            </a:r>
            <a:endParaRPr lang="en-US"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7696200" cy="508464"/>
          </a:xfrm>
        </p:spPr>
        <p:txBody>
          <a:bodyPr>
            <a:normAutofit fontScale="90000"/>
          </a:bodyPr>
          <a:lstStyle/>
          <a:p>
            <a:endParaRPr lang="en-US" dirty="0"/>
          </a:p>
        </p:txBody>
      </p:sp>
      <p:sp>
        <p:nvSpPr>
          <p:cNvPr id="3" name="Content Placeholder 2"/>
          <p:cNvSpPr>
            <a:spLocks noGrp="1"/>
          </p:cNvSpPr>
          <p:nvPr>
            <p:ph idx="1"/>
          </p:nvPr>
        </p:nvSpPr>
        <p:spPr>
          <a:xfrm>
            <a:off x="457200" y="990600"/>
            <a:ext cx="8229600" cy="5181917"/>
          </a:xfrm>
        </p:spPr>
        <p:txBody>
          <a:bodyPr/>
          <a:lstStyle/>
          <a:p>
            <a:r>
              <a:rPr lang="en-US" dirty="0" smtClean="0"/>
              <a:t>Allies liberate the concentration camps.</a:t>
            </a:r>
          </a:p>
          <a:p>
            <a:r>
              <a:rPr lang="en-US" dirty="0" smtClean="0"/>
              <a:t>They realize the extent of the holocaust.</a:t>
            </a:r>
          </a:p>
        </p:txBody>
      </p:sp>
      <p:pic>
        <p:nvPicPr>
          <p:cNvPr id="4" name="Picture 3" descr="Dachau Liberation.jpg"/>
          <p:cNvPicPr>
            <a:picLocks noChangeAspect="1"/>
          </p:cNvPicPr>
          <p:nvPr/>
        </p:nvPicPr>
        <p:blipFill>
          <a:blip r:embed="rId2" cstate="print"/>
          <a:stretch>
            <a:fillRect/>
          </a:stretch>
        </p:blipFill>
        <p:spPr>
          <a:xfrm>
            <a:off x="3124200" y="2196747"/>
            <a:ext cx="4805109" cy="3759553"/>
          </a:xfrm>
          <a:prstGeom prst="rect">
            <a:avLst/>
          </a:prstGeom>
        </p:spPr>
      </p:pic>
      <p:sp>
        <p:nvSpPr>
          <p:cNvPr id="5" name="TextBox 4"/>
          <p:cNvSpPr txBox="1"/>
          <p:nvPr/>
        </p:nvSpPr>
        <p:spPr>
          <a:xfrm>
            <a:off x="457200" y="3352800"/>
            <a:ext cx="2362201" cy="646331"/>
          </a:xfrm>
          <a:prstGeom prst="rect">
            <a:avLst/>
          </a:prstGeom>
          <a:noFill/>
        </p:spPr>
        <p:txBody>
          <a:bodyPr wrap="square" rtlCol="0">
            <a:spAutoFit/>
          </a:bodyPr>
          <a:lstStyle/>
          <a:p>
            <a:r>
              <a:rPr lang="en-US" dirty="0" smtClean="0"/>
              <a:t>Liberation of Dachau</a:t>
            </a:r>
          </a:p>
          <a:p>
            <a:r>
              <a:rPr lang="en-US" dirty="0" smtClean="0"/>
              <a:t>29 April 1945</a:t>
            </a:r>
            <a:endParaRPr lang="en-US"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Potsdam Conference</a:t>
            </a:r>
            <a:endParaRPr lang="en-US" dirty="0"/>
          </a:p>
        </p:txBody>
      </p:sp>
      <p:sp>
        <p:nvSpPr>
          <p:cNvPr id="3" name="Content Placeholder 2"/>
          <p:cNvSpPr>
            <a:spLocks noGrp="1"/>
          </p:cNvSpPr>
          <p:nvPr>
            <p:ph idx="1"/>
          </p:nvPr>
        </p:nvSpPr>
        <p:spPr/>
        <p:txBody>
          <a:bodyPr/>
          <a:lstStyle/>
          <a:p>
            <a:r>
              <a:rPr lang="en-US" dirty="0" smtClean="0"/>
              <a:t>The Victorious Allies meet again &amp; issue an ultimatum to Japan: Surrender or face serious consequences.</a:t>
            </a:r>
          </a:p>
          <a:p>
            <a:r>
              <a:rPr lang="en-US" dirty="0" smtClean="0"/>
              <a:t>New Crew</a:t>
            </a:r>
          </a:p>
          <a:p>
            <a:pPr lvl="1"/>
            <a:r>
              <a:rPr lang="en-US" dirty="0" smtClean="0"/>
              <a:t>U.S. President Harry Truman</a:t>
            </a:r>
          </a:p>
          <a:p>
            <a:pPr lvl="1"/>
            <a:r>
              <a:rPr lang="en-US" dirty="0" smtClean="0"/>
              <a:t>U.K. PM Clement Attlee</a:t>
            </a:r>
          </a:p>
          <a:p>
            <a:pPr lvl="1"/>
            <a:r>
              <a:rPr lang="en-US" dirty="0" smtClean="0"/>
              <a:t>USSR Premier Josef Stalin</a:t>
            </a:r>
            <a:endParaRPr lang="en-US"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Victory in the Pacific</a:t>
            </a:r>
            <a:endParaRPr lang="en-US" dirty="0"/>
          </a:p>
        </p:txBody>
      </p:sp>
      <p:sp>
        <p:nvSpPr>
          <p:cNvPr id="3" name="Content Placeholder 2"/>
          <p:cNvSpPr>
            <a:spLocks noGrp="1"/>
          </p:cNvSpPr>
          <p:nvPr>
            <p:ph idx="1"/>
          </p:nvPr>
        </p:nvSpPr>
        <p:spPr/>
        <p:txBody>
          <a:bodyPr/>
          <a:lstStyle/>
          <a:p>
            <a:r>
              <a:rPr lang="en-US" dirty="0" smtClean="0"/>
              <a:t>Although the war ended in Europe, the war in the Pacific continued.</a:t>
            </a:r>
          </a:p>
          <a:p>
            <a:r>
              <a:rPr lang="en-US" dirty="0" smtClean="0"/>
              <a:t>U.S. incendiary bombing of Tokyo.</a:t>
            </a:r>
          </a:p>
          <a:p>
            <a:r>
              <a:rPr lang="en-US" dirty="0" smtClean="0"/>
              <a:t>One night 80,000 people died.</a:t>
            </a:r>
          </a:p>
          <a:p>
            <a:r>
              <a:rPr lang="en-US" dirty="0" smtClean="0"/>
              <a:t>Japan refused to surrender.</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Italian Revenge in Africa</a:t>
            </a:r>
            <a:endParaRPr lang="en-US" dirty="0"/>
          </a:p>
        </p:txBody>
      </p:sp>
      <p:sp>
        <p:nvSpPr>
          <p:cNvPr id="3" name="Content Placeholder 2"/>
          <p:cNvSpPr>
            <a:spLocks noGrp="1"/>
          </p:cNvSpPr>
          <p:nvPr>
            <p:ph idx="1"/>
          </p:nvPr>
        </p:nvSpPr>
        <p:spPr/>
        <p:txBody>
          <a:bodyPr/>
          <a:lstStyle/>
          <a:p>
            <a:r>
              <a:rPr lang="en-US" dirty="0" smtClean="0"/>
              <a:t>Italy is forever trying to return to the glory of the Roman Empire.</a:t>
            </a:r>
          </a:p>
          <a:p>
            <a:r>
              <a:rPr lang="en-US" dirty="0" smtClean="0"/>
              <a:t>Expand by invading Ethiopia which had defeated Italy in the 19</a:t>
            </a:r>
            <a:r>
              <a:rPr lang="en-US" baseline="30000" dirty="0" smtClean="0"/>
              <a:t>th</a:t>
            </a:r>
            <a:r>
              <a:rPr lang="en-US" dirty="0" smtClean="0"/>
              <a:t> century.</a:t>
            </a:r>
          </a:p>
          <a:p>
            <a:r>
              <a:rPr lang="en-US" dirty="0" smtClean="0"/>
              <a:t>Italy had advanced weapons; Ethiopia didn’t.</a:t>
            </a:r>
          </a:p>
          <a:p>
            <a:r>
              <a:rPr lang="en-US" dirty="0" smtClean="0"/>
              <a:t>League of Nations imposed economic sanctions, but to no real effect.</a:t>
            </a:r>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okyo incendiary bombing.jpg"/>
          <p:cNvPicPr>
            <a:picLocks noGrp="1" noChangeAspect="1"/>
          </p:cNvPicPr>
          <p:nvPr>
            <p:ph idx="1"/>
          </p:nvPr>
        </p:nvPicPr>
        <p:blipFill>
          <a:blip r:embed="rId2" cstate="print"/>
          <a:stretch>
            <a:fillRect/>
          </a:stretch>
        </p:blipFill>
        <p:spPr>
          <a:xfrm>
            <a:off x="3505200" y="1524000"/>
            <a:ext cx="5052034" cy="4724400"/>
          </a:xfrm>
        </p:spPr>
      </p:pic>
      <p:sp>
        <p:nvSpPr>
          <p:cNvPr id="5" name="TextBox 4"/>
          <p:cNvSpPr txBox="1"/>
          <p:nvPr/>
        </p:nvSpPr>
        <p:spPr>
          <a:xfrm>
            <a:off x="609600" y="2590800"/>
            <a:ext cx="2590800" cy="646331"/>
          </a:xfrm>
          <a:prstGeom prst="rect">
            <a:avLst/>
          </a:prstGeom>
          <a:noFill/>
        </p:spPr>
        <p:txBody>
          <a:bodyPr wrap="square" rtlCol="0">
            <a:spAutoFit/>
          </a:bodyPr>
          <a:lstStyle/>
          <a:p>
            <a:r>
              <a:rPr lang="en-US" dirty="0" smtClean="0"/>
              <a:t>Incendiary bombing of Tokyo</a:t>
            </a:r>
            <a:endParaRPr lang="en-US"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Allies dreaded invading Japan.</a:t>
            </a:r>
          </a:p>
          <a:p>
            <a:r>
              <a:rPr lang="en-US" dirty="0" smtClean="0"/>
              <a:t>They had been so fierce in resisting in the Pacific islands.</a:t>
            </a:r>
          </a:p>
          <a:p>
            <a:r>
              <a:rPr lang="en-US" dirty="0" smtClean="0"/>
              <a:t>They would rather die than surrender.</a:t>
            </a:r>
          </a:p>
          <a:p>
            <a:r>
              <a:rPr lang="en-US" dirty="0" smtClean="0"/>
              <a:t>They had prepared their civilian population to resist an Allied invasion.</a:t>
            </a:r>
          </a:p>
          <a:p>
            <a:r>
              <a:rPr lang="en-US" dirty="0" smtClean="0"/>
              <a:t>Prediction of a million Japanese casualties and perhaps that many Allied casualties.</a:t>
            </a:r>
            <a:endParaRPr lang="en-US"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Manhattan Project</a:t>
            </a:r>
            <a:endParaRPr lang="en-US" dirty="0"/>
          </a:p>
        </p:txBody>
      </p:sp>
      <p:sp>
        <p:nvSpPr>
          <p:cNvPr id="3" name="Content Placeholder 2"/>
          <p:cNvSpPr>
            <a:spLocks noGrp="1"/>
          </p:cNvSpPr>
          <p:nvPr>
            <p:ph idx="1"/>
          </p:nvPr>
        </p:nvSpPr>
        <p:spPr/>
        <p:txBody>
          <a:bodyPr/>
          <a:lstStyle/>
          <a:p>
            <a:r>
              <a:rPr lang="en-US" dirty="0" smtClean="0"/>
              <a:t>Development of the atomic bomb.</a:t>
            </a:r>
          </a:p>
          <a:p>
            <a:r>
              <a:rPr lang="en-US" dirty="0" smtClean="0"/>
              <a:t>Hope that it would shorten the war and prevent the massive loss of life from invasion.</a:t>
            </a:r>
          </a:p>
          <a:p>
            <a:pPr>
              <a:buNone/>
            </a:pPr>
            <a:endParaRPr lang="en-US"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Atomic Bomb</a:t>
            </a:r>
            <a:endParaRPr lang="en-US" dirty="0"/>
          </a:p>
        </p:txBody>
      </p:sp>
      <p:sp>
        <p:nvSpPr>
          <p:cNvPr id="3" name="Content Placeholder 2"/>
          <p:cNvSpPr>
            <a:spLocks noGrp="1"/>
          </p:cNvSpPr>
          <p:nvPr>
            <p:ph idx="1"/>
          </p:nvPr>
        </p:nvSpPr>
        <p:spPr/>
        <p:txBody>
          <a:bodyPr/>
          <a:lstStyle/>
          <a:p>
            <a:r>
              <a:rPr lang="en-US" dirty="0" smtClean="0"/>
              <a:t>Dropped on Hiroshima on Aug. 6, 1945</a:t>
            </a:r>
          </a:p>
          <a:p>
            <a:r>
              <a:rPr lang="en-US" dirty="0" smtClean="0"/>
              <a:t>70,000 people died.</a:t>
            </a:r>
          </a:p>
          <a:p>
            <a:endParaRPr lang="en-US" dirty="0"/>
          </a:p>
        </p:txBody>
      </p:sp>
      <p:pic>
        <p:nvPicPr>
          <p:cNvPr id="4" name="Picture 3" descr="HiroshimaAtomicBomb_02.gif"/>
          <p:cNvPicPr>
            <a:picLocks noChangeAspect="1"/>
          </p:cNvPicPr>
          <p:nvPr/>
        </p:nvPicPr>
        <p:blipFill>
          <a:blip r:embed="rId2" cstate="print"/>
          <a:stretch>
            <a:fillRect/>
          </a:stretch>
        </p:blipFill>
        <p:spPr>
          <a:xfrm>
            <a:off x="5181600" y="2425337"/>
            <a:ext cx="2952750" cy="4032613"/>
          </a:xfrm>
          <a:prstGeom prst="rect">
            <a:avLst/>
          </a:prstGeom>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iroshima destruction.jpg"/>
          <p:cNvPicPr>
            <a:picLocks noGrp="1" noChangeAspect="1"/>
          </p:cNvPicPr>
          <p:nvPr>
            <p:ph idx="1"/>
          </p:nvPr>
        </p:nvPicPr>
        <p:blipFill>
          <a:blip r:embed="rId2" cstate="print"/>
          <a:stretch>
            <a:fillRect/>
          </a:stretch>
        </p:blipFill>
        <p:spPr>
          <a:xfrm>
            <a:off x="457200" y="381000"/>
            <a:ext cx="5238750" cy="3695700"/>
          </a:xfrm>
        </p:spPr>
      </p:pic>
      <p:pic>
        <p:nvPicPr>
          <p:cNvPr id="5" name="Picture 4" descr="hiroshima child.jpg"/>
          <p:cNvPicPr>
            <a:picLocks noChangeAspect="1"/>
          </p:cNvPicPr>
          <p:nvPr/>
        </p:nvPicPr>
        <p:blipFill>
          <a:blip r:embed="rId3" cstate="print"/>
          <a:stretch>
            <a:fillRect/>
          </a:stretch>
        </p:blipFill>
        <p:spPr>
          <a:xfrm>
            <a:off x="4495800" y="2438400"/>
            <a:ext cx="4445000" cy="4216400"/>
          </a:xfrm>
          <a:prstGeom prst="rect">
            <a:avLst/>
          </a:prstGeom>
        </p:spPr>
      </p:pic>
      <p:sp>
        <p:nvSpPr>
          <p:cNvPr id="6" name="TextBox 5"/>
          <p:cNvSpPr txBox="1"/>
          <p:nvPr/>
        </p:nvSpPr>
        <p:spPr>
          <a:xfrm>
            <a:off x="838200" y="5105400"/>
            <a:ext cx="2338269" cy="369332"/>
          </a:xfrm>
          <a:prstGeom prst="rect">
            <a:avLst/>
          </a:prstGeom>
          <a:noFill/>
        </p:spPr>
        <p:txBody>
          <a:bodyPr wrap="none" rtlCol="0">
            <a:spAutoFit/>
          </a:bodyPr>
          <a:lstStyle/>
          <a:p>
            <a:r>
              <a:rPr lang="en-US" dirty="0" smtClean="0"/>
              <a:t>Rubble of Hiroshima</a:t>
            </a:r>
            <a:endParaRPr lang="en-US"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Atomic Bomb</a:t>
            </a:r>
            <a:endParaRPr lang="en-US" dirty="0"/>
          </a:p>
        </p:txBody>
      </p:sp>
      <p:sp>
        <p:nvSpPr>
          <p:cNvPr id="3" name="Content Placeholder 2"/>
          <p:cNvSpPr>
            <a:spLocks noGrp="1"/>
          </p:cNvSpPr>
          <p:nvPr>
            <p:ph idx="1"/>
          </p:nvPr>
        </p:nvSpPr>
        <p:spPr/>
        <p:txBody>
          <a:bodyPr/>
          <a:lstStyle/>
          <a:p>
            <a:r>
              <a:rPr lang="en-US" dirty="0" smtClean="0"/>
              <a:t>Japanese still did not surrender.</a:t>
            </a:r>
          </a:p>
          <a:p>
            <a:r>
              <a:rPr lang="en-US" dirty="0" smtClean="0"/>
              <a:t>Second bomb dropped on Nagasaki on August 8, 1945.</a:t>
            </a:r>
          </a:p>
          <a:p>
            <a:r>
              <a:rPr lang="en-US" dirty="0" smtClean="0"/>
              <a:t>Soviets declare war on Japan on Aug. 8.	Why? </a:t>
            </a:r>
          </a:p>
        </p:txBody>
      </p:sp>
      <p:pic>
        <p:nvPicPr>
          <p:cNvPr id="4" name="Picture 3" descr="map japan 1945.jpg"/>
          <p:cNvPicPr>
            <a:picLocks noChangeAspect="1"/>
          </p:cNvPicPr>
          <p:nvPr/>
        </p:nvPicPr>
        <p:blipFill>
          <a:blip r:embed="rId2" cstate="print"/>
          <a:stretch>
            <a:fillRect/>
          </a:stretch>
        </p:blipFill>
        <p:spPr>
          <a:xfrm>
            <a:off x="4114800" y="3810000"/>
            <a:ext cx="3619500" cy="2641600"/>
          </a:xfrm>
          <a:prstGeom prst="rect">
            <a:avLst/>
          </a:prstGeom>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Surrender</a:t>
            </a:r>
            <a:endParaRPr lang="en-US" dirty="0"/>
          </a:p>
        </p:txBody>
      </p:sp>
      <p:sp>
        <p:nvSpPr>
          <p:cNvPr id="3" name="Content Placeholder 2"/>
          <p:cNvSpPr>
            <a:spLocks noGrp="1"/>
          </p:cNvSpPr>
          <p:nvPr>
            <p:ph idx="1"/>
          </p:nvPr>
        </p:nvSpPr>
        <p:spPr/>
        <p:txBody>
          <a:bodyPr/>
          <a:lstStyle/>
          <a:p>
            <a:r>
              <a:rPr lang="en-US" dirty="0" smtClean="0"/>
              <a:t>Japan surrenders on August 14, 1945.</a:t>
            </a:r>
          </a:p>
          <a:p>
            <a:r>
              <a:rPr lang="en-US" dirty="0" smtClean="0"/>
              <a:t>They ask only that their Emperor Hirohito retain his throne. </a:t>
            </a:r>
            <a:endParaRPr lang="en-US" dirty="0"/>
          </a:p>
        </p:txBody>
      </p:sp>
      <p:pic>
        <p:nvPicPr>
          <p:cNvPr id="4" name="Picture 3" descr="McArthur with Japan Emperor Hirohito 1945.jpg"/>
          <p:cNvPicPr>
            <a:picLocks noChangeAspect="1"/>
          </p:cNvPicPr>
          <p:nvPr/>
        </p:nvPicPr>
        <p:blipFill>
          <a:blip r:embed="rId2" cstate="print"/>
          <a:stretch>
            <a:fillRect/>
          </a:stretch>
        </p:blipFill>
        <p:spPr>
          <a:xfrm>
            <a:off x="4419600" y="3200400"/>
            <a:ext cx="3810000" cy="2971800"/>
          </a:xfrm>
          <a:prstGeom prst="rect">
            <a:avLst/>
          </a:prstGeom>
        </p:spPr>
      </p:pic>
      <p:sp>
        <p:nvSpPr>
          <p:cNvPr id="5" name="TextBox 4"/>
          <p:cNvSpPr txBox="1"/>
          <p:nvPr/>
        </p:nvSpPr>
        <p:spPr>
          <a:xfrm>
            <a:off x="685801" y="3962400"/>
            <a:ext cx="2971800" cy="646331"/>
          </a:xfrm>
          <a:prstGeom prst="rect">
            <a:avLst/>
          </a:prstGeom>
          <a:noFill/>
        </p:spPr>
        <p:txBody>
          <a:bodyPr wrap="square" rtlCol="0">
            <a:spAutoFit/>
          </a:bodyPr>
          <a:lstStyle/>
          <a:p>
            <a:r>
              <a:rPr lang="en-US" dirty="0" smtClean="0"/>
              <a:t>General MacArthur and Emperor Hirohito</a:t>
            </a:r>
            <a:endParaRPr lang="en-US"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V-J (Victory in Japan) Day: September 2, 1945</a:t>
            </a:r>
          </a:p>
          <a:p>
            <a:r>
              <a:rPr lang="en-US" dirty="0" smtClean="0"/>
              <a:t>World War II ends.</a:t>
            </a:r>
            <a:endParaRPr lang="en-US"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Efforts for World Peace</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United Nations</a:t>
            </a:r>
            <a:endParaRPr lang="en-US" dirty="0"/>
          </a:p>
        </p:txBody>
      </p:sp>
      <p:sp>
        <p:nvSpPr>
          <p:cNvPr id="3" name="Content Placeholder 2"/>
          <p:cNvSpPr>
            <a:spLocks noGrp="1"/>
          </p:cNvSpPr>
          <p:nvPr>
            <p:ph idx="1"/>
          </p:nvPr>
        </p:nvSpPr>
        <p:spPr/>
        <p:txBody>
          <a:bodyPr/>
          <a:lstStyle/>
          <a:p>
            <a:r>
              <a:rPr lang="en-US" dirty="0" smtClean="0"/>
              <a:t>San Francisco Conference of the Allied Powers in 1945.</a:t>
            </a:r>
          </a:p>
          <a:p>
            <a:r>
              <a:rPr lang="en-US" dirty="0" smtClean="0"/>
              <a:t>Fifty governments agree to form the United Nations.</a:t>
            </a:r>
          </a:p>
          <a:p>
            <a:r>
              <a:rPr lang="en-US" dirty="0" smtClean="0"/>
              <a:t>Purpose: maintain international peace &amp; security.</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7086600" cy="356064"/>
          </a:xfrm>
        </p:spPr>
        <p:txBody>
          <a:bodyPr>
            <a:normAutofit fontScale="90000"/>
          </a:bodyPr>
          <a:lstStyle/>
          <a:p>
            <a:endParaRPr lang="en-US" dirty="0"/>
          </a:p>
        </p:txBody>
      </p:sp>
      <p:pic>
        <p:nvPicPr>
          <p:cNvPr id="4" name="Content Placeholder 3" descr="africa-map with europe.jpg"/>
          <p:cNvPicPr>
            <a:picLocks noGrp="1" noChangeAspect="1"/>
          </p:cNvPicPr>
          <p:nvPr>
            <p:ph idx="1"/>
          </p:nvPr>
        </p:nvPicPr>
        <p:blipFill>
          <a:blip r:embed="rId2" cstate="print"/>
          <a:stretch>
            <a:fillRect/>
          </a:stretch>
        </p:blipFill>
        <p:spPr>
          <a:xfrm>
            <a:off x="2362201" y="533399"/>
            <a:ext cx="4932582" cy="6115619"/>
          </a:xfrm>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United Nations</a:t>
            </a:r>
            <a:endParaRPr lang="en-US" dirty="0"/>
          </a:p>
        </p:txBody>
      </p:sp>
      <p:sp>
        <p:nvSpPr>
          <p:cNvPr id="3" name="Content Placeholder 2"/>
          <p:cNvSpPr>
            <a:spLocks noGrp="1"/>
          </p:cNvSpPr>
          <p:nvPr>
            <p:ph idx="1"/>
          </p:nvPr>
        </p:nvSpPr>
        <p:spPr/>
        <p:txBody>
          <a:bodyPr/>
          <a:lstStyle/>
          <a:p>
            <a:r>
              <a:rPr lang="en-US" dirty="0" smtClean="0"/>
              <a:t>United Nations headquarters is in New York City.</a:t>
            </a:r>
          </a:p>
          <a:p>
            <a:endParaRPr lang="en-US" dirty="0"/>
          </a:p>
        </p:txBody>
      </p:sp>
      <p:pic>
        <p:nvPicPr>
          <p:cNvPr id="4" name="Picture 3" descr="UN headquarters in NY.jpg"/>
          <p:cNvPicPr>
            <a:picLocks noChangeAspect="1"/>
          </p:cNvPicPr>
          <p:nvPr/>
        </p:nvPicPr>
        <p:blipFill>
          <a:blip r:embed="rId2" cstate="print"/>
          <a:stretch>
            <a:fillRect/>
          </a:stretch>
        </p:blipFill>
        <p:spPr>
          <a:xfrm>
            <a:off x="3810000" y="2209800"/>
            <a:ext cx="3276600" cy="4368800"/>
          </a:xfrm>
          <a:prstGeom prst="rect">
            <a:avLst/>
          </a:prstGeom>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United Nations</a:t>
            </a:r>
            <a:endParaRPr lang="en-US" dirty="0"/>
          </a:p>
        </p:txBody>
      </p:sp>
      <p:sp>
        <p:nvSpPr>
          <p:cNvPr id="3" name="Content Placeholder 2"/>
          <p:cNvSpPr>
            <a:spLocks noGrp="1"/>
          </p:cNvSpPr>
          <p:nvPr>
            <p:ph idx="1"/>
          </p:nvPr>
        </p:nvSpPr>
        <p:spPr/>
        <p:txBody>
          <a:bodyPr/>
          <a:lstStyle/>
          <a:p>
            <a:r>
              <a:rPr lang="en-US" dirty="0" smtClean="0"/>
              <a:t>Organized into 3 major bodies:</a:t>
            </a:r>
          </a:p>
          <a:p>
            <a:pPr lvl="1"/>
            <a:r>
              <a:rPr lang="en-US" dirty="0" smtClean="0"/>
              <a:t>Secretariat – headed by the Secretary-General; administration</a:t>
            </a:r>
          </a:p>
          <a:p>
            <a:pPr lvl="1"/>
            <a:r>
              <a:rPr lang="en-US" dirty="0" smtClean="0"/>
              <a:t>General Assembly – representative body which debate world issues annually</a:t>
            </a:r>
          </a:p>
          <a:p>
            <a:pPr lvl="1"/>
            <a:r>
              <a:rPr lang="en-US" dirty="0" smtClean="0"/>
              <a:t>Security Council – executive power with 5 permanent members (US, Great Britain, France, China, Russia) and 10 nonpermanent members.</a:t>
            </a:r>
            <a:endParaRPr lang="en-US"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United Nations</a:t>
            </a:r>
            <a:endParaRPr lang="en-US" dirty="0"/>
          </a:p>
        </p:txBody>
      </p:sp>
      <p:sp>
        <p:nvSpPr>
          <p:cNvPr id="3" name="Content Placeholder 2"/>
          <p:cNvSpPr>
            <a:spLocks noGrp="1"/>
          </p:cNvSpPr>
          <p:nvPr>
            <p:ph idx="1"/>
          </p:nvPr>
        </p:nvSpPr>
        <p:spPr/>
        <p:txBody>
          <a:bodyPr/>
          <a:lstStyle/>
          <a:p>
            <a:r>
              <a:rPr lang="en-US" dirty="0" smtClean="0"/>
              <a:t>Also has a bureaucracy made up of special agencies</a:t>
            </a:r>
          </a:p>
          <a:p>
            <a:pPr lvl="1"/>
            <a:r>
              <a:rPr lang="en-US" dirty="0" smtClean="0"/>
              <a:t>World Health Organization</a:t>
            </a:r>
          </a:p>
          <a:p>
            <a:pPr lvl="1"/>
            <a:r>
              <a:rPr lang="en-US" dirty="0" smtClean="0"/>
              <a:t>UNESCO</a:t>
            </a:r>
          </a:p>
          <a:p>
            <a:pPr lvl="1"/>
            <a:r>
              <a:rPr lang="en-US" dirty="0" smtClean="0"/>
              <a:t>International Labor Organization</a:t>
            </a:r>
          </a:p>
          <a:p>
            <a:pPr lvl="1"/>
            <a:r>
              <a:rPr lang="en-US" dirty="0" smtClean="0"/>
              <a:t>UNICEF</a:t>
            </a:r>
          </a:p>
          <a:p>
            <a:pPr lvl="1"/>
            <a:r>
              <a:rPr lang="en-US" dirty="0" smtClean="0"/>
              <a:t>Etc.</a:t>
            </a:r>
            <a:endParaRPr lang="en-US"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Lasting Peace?</a:t>
            </a:r>
            <a:endParaRPr lang="en-US" dirty="0"/>
          </a:p>
        </p:txBody>
      </p:sp>
      <p:sp>
        <p:nvSpPr>
          <p:cNvPr id="3" name="Content Placeholder 2"/>
          <p:cNvSpPr>
            <a:spLocks noGrp="1"/>
          </p:cNvSpPr>
          <p:nvPr>
            <p:ph idx="1"/>
          </p:nvPr>
        </p:nvSpPr>
        <p:spPr/>
        <p:txBody>
          <a:bodyPr/>
          <a:lstStyle/>
          <a:p>
            <a:r>
              <a:rPr lang="en-US" dirty="0" smtClean="0"/>
              <a:t>No more world wars so far</a:t>
            </a:r>
          </a:p>
          <a:p>
            <a:r>
              <a:rPr lang="en-US" dirty="0" smtClean="0"/>
              <a:t>Threat of M.A.D. (mutually assured destruction) may have been more of a preventer of war than the U.N.</a:t>
            </a:r>
            <a:endParaRPr lang="en-US"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World Peace.jpg"/>
          <p:cNvPicPr>
            <a:picLocks noGrp="1" noChangeAspect="1"/>
          </p:cNvPicPr>
          <p:nvPr>
            <p:ph idx="1"/>
          </p:nvPr>
        </p:nvPicPr>
        <p:blipFill>
          <a:blip r:embed="rId2" cstate="print"/>
          <a:stretch>
            <a:fillRect/>
          </a:stretch>
        </p:blipFill>
        <p:spPr>
          <a:xfrm>
            <a:off x="790774" y="609599"/>
            <a:ext cx="7438826" cy="5951061"/>
          </a:xfrm>
        </p:spPr>
      </p:pic>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Lasting Peace.</a:t>
            </a:r>
            <a:endParaRPr lang="en-US" dirty="0"/>
          </a:p>
        </p:txBody>
      </p:sp>
      <p:sp>
        <p:nvSpPr>
          <p:cNvPr id="3" name="Content Placeholder 2"/>
          <p:cNvSpPr>
            <a:spLocks noGrp="1"/>
          </p:cNvSpPr>
          <p:nvPr>
            <p:ph idx="1"/>
          </p:nvPr>
        </p:nvSpPr>
        <p:spPr/>
        <p:txBody>
          <a:bodyPr/>
          <a:lstStyle/>
          <a:p>
            <a:r>
              <a:rPr lang="en-US" b="1" dirty="0" smtClean="0">
                <a:hlinkClick r:id="rId2"/>
              </a:rPr>
              <a:t>Matthew 5:9</a:t>
            </a:r>
            <a:r>
              <a:rPr lang="en-US" dirty="0" smtClean="0"/>
              <a:t/>
            </a:r>
            <a:br>
              <a:rPr lang="en-US" dirty="0" smtClean="0"/>
            </a:br>
            <a:r>
              <a:rPr lang="en-US" dirty="0" smtClean="0"/>
              <a:t>Blessed are the </a:t>
            </a:r>
            <a:r>
              <a:rPr lang="en-US" b="1" dirty="0" smtClean="0"/>
              <a:t>peace</a:t>
            </a:r>
            <a:r>
              <a:rPr lang="en-US" dirty="0" smtClean="0"/>
              <a:t>makers, for they will be called children of God. ---Jesus</a:t>
            </a:r>
          </a:p>
          <a:p>
            <a:r>
              <a:rPr lang="en-US" b="1" dirty="0" smtClean="0"/>
              <a:t>John 14:27-28</a:t>
            </a:r>
          </a:p>
          <a:p>
            <a:r>
              <a:rPr lang="en-US" dirty="0" smtClean="0"/>
              <a:t>Peace I leave with you; my peace I give you. I do not give to you as the world gives. Do not let your hearts be troubled and do not be afraid.  ---Jesus</a:t>
            </a:r>
            <a:endParaRPr lang="en-US"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Peace Forever</a:t>
            </a:r>
            <a:endParaRPr lang="en-US" dirty="0"/>
          </a:p>
        </p:txBody>
      </p:sp>
      <p:sp>
        <p:nvSpPr>
          <p:cNvPr id="3" name="Content Placeholder 2"/>
          <p:cNvSpPr>
            <a:spLocks noGrp="1"/>
          </p:cNvSpPr>
          <p:nvPr>
            <p:ph idx="1"/>
          </p:nvPr>
        </p:nvSpPr>
        <p:spPr/>
        <p:txBody>
          <a:bodyPr/>
          <a:lstStyle/>
          <a:p>
            <a:r>
              <a:rPr lang="en-US" b="1" dirty="0" smtClean="0">
                <a:hlinkClick r:id="rId2"/>
              </a:rPr>
              <a:t>Isaiah 9:7</a:t>
            </a:r>
            <a:r>
              <a:rPr lang="en-US" dirty="0" smtClean="0"/>
              <a:t/>
            </a:r>
            <a:br>
              <a:rPr lang="en-US" dirty="0" smtClean="0"/>
            </a:br>
            <a:r>
              <a:rPr lang="en-US" dirty="0" smtClean="0"/>
              <a:t>Of the greatness of his government and </a:t>
            </a:r>
            <a:r>
              <a:rPr lang="en-US" b="1" dirty="0" smtClean="0"/>
              <a:t>peace</a:t>
            </a:r>
            <a:r>
              <a:rPr lang="en-US" dirty="0" smtClean="0"/>
              <a:t> there will be no end. He will reign on David’s throne and over his kingdom, establishing and upholding it with justice and righteousness from that time on and forever. The zeal of the LORD Almighty will accomplish this.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1003</TotalTime>
  <Words>2507</Words>
  <Application>Microsoft Office PowerPoint</Application>
  <PresentationFormat>On-screen Show (4:3)</PresentationFormat>
  <Paragraphs>362</Paragraphs>
  <Slides>96</Slides>
  <Notes>0</Notes>
  <HiddenSlides>0</HiddenSlides>
  <MMClips>0</MMClips>
  <ScaleCrop>false</ScaleCrop>
  <HeadingPairs>
    <vt:vector size="4" baseType="variant">
      <vt:variant>
        <vt:lpstr>Theme</vt:lpstr>
      </vt:variant>
      <vt:variant>
        <vt:i4>1</vt:i4>
      </vt:variant>
      <vt:variant>
        <vt:lpstr>Slide Titles</vt:lpstr>
      </vt:variant>
      <vt:variant>
        <vt:i4>96</vt:i4>
      </vt:variant>
    </vt:vector>
  </HeadingPairs>
  <TitlesOfParts>
    <vt:vector size="97" baseType="lpstr">
      <vt:lpstr>Foundry</vt:lpstr>
      <vt:lpstr>The Second World War</vt:lpstr>
      <vt:lpstr>Global Tension</vt:lpstr>
      <vt:lpstr>Japan expands in Asia.</vt:lpstr>
      <vt:lpstr>Weaknesses in China</vt:lpstr>
      <vt:lpstr>Slide 5</vt:lpstr>
      <vt:lpstr>Weaknesses in China</vt:lpstr>
      <vt:lpstr>Flying Tigers News Reels</vt:lpstr>
      <vt:lpstr>Italian Revenge in Africa</vt:lpstr>
      <vt:lpstr>Slide 9</vt:lpstr>
      <vt:lpstr>German Rearmament in Europe</vt:lpstr>
      <vt:lpstr>Slide 11</vt:lpstr>
      <vt:lpstr>Global Tension</vt:lpstr>
      <vt:lpstr>AXIS POWERS</vt:lpstr>
      <vt:lpstr>Spanish Civil War</vt:lpstr>
      <vt:lpstr>Hitler takes Austria - Anschluss</vt:lpstr>
      <vt:lpstr>Appeasement - Czechoslovakia</vt:lpstr>
      <vt:lpstr>Appeasement - Czechoslovakia</vt:lpstr>
      <vt:lpstr>Slide 18</vt:lpstr>
      <vt:lpstr>On to Poland</vt:lpstr>
      <vt:lpstr>Global Conflict</vt:lpstr>
      <vt:lpstr>September 1, 1939</vt:lpstr>
      <vt:lpstr>Conquest of Poland</vt:lpstr>
      <vt:lpstr>Slide 23</vt:lpstr>
      <vt:lpstr>Slide 24</vt:lpstr>
      <vt:lpstr>The Phony War</vt:lpstr>
      <vt:lpstr>Slide 26</vt:lpstr>
      <vt:lpstr>Fall of France</vt:lpstr>
      <vt:lpstr>Dunkirk Evacuation</vt:lpstr>
      <vt:lpstr>France</vt:lpstr>
      <vt:lpstr>North Africa</vt:lpstr>
      <vt:lpstr>Axis Blunders</vt:lpstr>
      <vt:lpstr>Battle of Britain</vt:lpstr>
      <vt:lpstr>Battle of Britain</vt:lpstr>
      <vt:lpstr>U.S. “Neutrality”</vt:lpstr>
      <vt:lpstr>Axis Blunders</vt:lpstr>
      <vt:lpstr>Axis Blunders</vt:lpstr>
      <vt:lpstr>Germany &amp; Russia</vt:lpstr>
      <vt:lpstr>Operation Barbarossa</vt:lpstr>
      <vt:lpstr>Operation Barbarossa</vt:lpstr>
      <vt:lpstr>Operation Barbarossa</vt:lpstr>
      <vt:lpstr>Operation Barbarossa</vt:lpstr>
      <vt:lpstr>Pacific</vt:lpstr>
      <vt:lpstr>Pearl Harbor</vt:lpstr>
      <vt:lpstr>Pearl Harbor</vt:lpstr>
      <vt:lpstr>Pearl Harbor</vt:lpstr>
      <vt:lpstr>Pearl Harbor</vt:lpstr>
      <vt:lpstr>Allied Advances</vt:lpstr>
      <vt:lpstr>Slide 48</vt:lpstr>
      <vt:lpstr>Invasion of Italy</vt:lpstr>
      <vt:lpstr>Slide 50</vt:lpstr>
      <vt:lpstr>Allied Advances</vt:lpstr>
      <vt:lpstr>Allied Summit Conferences</vt:lpstr>
      <vt:lpstr>The Normandy Invasion</vt:lpstr>
      <vt:lpstr>The Normandy Invasion</vt:lpstr>
      <vt:lpstr>The Normandy Invasion</vt:lpstr>
      <vt:lpstr>Slide 56</vt:lpstr>
      <vt:lpstr>Allied Advances</vt:lpstr>
      <vt:lpstr>Fall of the Philippines</vt:lpstr>
      <vt:lpstr>Fall of the Philippines</vt:lpstr>
      <vt:lpstr>Bataan Death March</vt:lpstr>
      <vt:lpstr>Japanese Success</vt:lpstr>
      <vt:lpstr>Slide 62</vt:lpstr>
      <vt:lpstr>Slide 63</vt:lpstr>
      <vt:lpstr>Island-Hopping Campaign</vt:lpstr>
      <vt:lpstr>Island-Hopping Campaign</vt:lpstr>
      <vt:lpstr>Island-Hopping Campaign</vt:lpstr>
      <vt:lpstr>Island-Hopping Campaign</vt:lpstr>
      <vt:lpstr>Island-Hopping Campaign</vt:lpstr>
      <vt:lpstr>Island-Hopping Campaign</vt:lpstr>
      <vt:lpstr>Slide 70</vt:lpstr>
      <vt:lpstr>Allied Victory</vt:lpstr>
      <vt:lpstr>Allies on the Move</vt:lpstr>
      <vt:lpstr>Allies on the Move</vt:lpstr>
      <vt:lpstr>Allies on the Move</vt:lpstr>
      <vt:lpstr>Slide 75</vt:lpstr>
      <vt:lpstr>Advance to Berlin</vt:lpstr>
      <vt:lpstr>Slide 77</vt:lpstr>
      <vt:lpstr>Potsdam Conference</vt:lpstr>
      <vt:lpstr>Victory in the Pacific</vt:lpstr>
      <vt:lpstr>Slide 80</vt:lpstr>
      <vt:lpstr>Slide 81</vt:lpstr>
      <vt:lpstr>Manhattan Project</vt:lpstr>
      <vt:lpstr>Atomic Bomb</vt:lpstr>
      <vt:lpstr>Slide 84</vt:lpstr>
      <vt:lpstr>Atomic Bomb</vt:lpstr>
      <vt:lpstr>Surrender</vt:lpstr>
      <vt:lpstr>Slide 87</vt:lpstr>
      <vt:lpstr>Efforts for World Peace</vt:lpstr>
      <vt:lpstr>United Nations</vt:lpstr>
      <vt:lpstr>United Nations</vt:lpstr>
      <vt:lpstr>United Nations</vt:lpstr>
      <vt:lpstr>United Nations</vt:lpstr>
      <vt:lpstr>Lasting Peace?</vt:lpstr>
      <vt:lpstr>Slide 94</vt:lpstr>
      <vt:lpstr>Lasting Peace.</vt:lpstr>
      <vt:lpstr>Peace Forever</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Second World War</dc:title>
  <dc:creator>Cotton Blossom</dc:creator>
  <cp:lastModifiedBy>Cotton Blossom</cp:lastModifiedBy>
  <cp:revision>81</cp:revision>
  <dcterms:created xsi:type="dcterms:W3CDTF">2011-04-30T17:58:58Z</dcterms:created>
  <dcterms:modified xsi:type="dcterms:W3CDTF">2012-03-28T03:02:05Z</dcterms:modified>
</cp:coreProperties>
</file>